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7"/>
  </p:notesMasterIdLst>
  <p:sldIdLst>
    <p:sldId id="1135" r:id="rId2"/>
    <p:sldId id="1447" r:id="rId3"/>
    <p:sldId id="1444" r:id="rId4"/>
    <p:sldId id="1445" r:id="rId5"/>
    <p:sldId id="1446" r:id="rId6"/>
    <p:sldId id="1456" r:id="rId7"/>
    <p:sldId id="1155" r:id="rId8"/>
    <p:sldId id="1156" r:id="rId9"/>
    <p:sldId id="1158" r:id="rId10"/>
    <p:sldId id="1168" r:id="rId11"/>
    <p:sldId id="1537" r:id="rId12"/>
    <p:sldId id="1169" r:id="rId13"/>
    <p:sldId id="1328" r:id="rId14"/>
    <p:sldId id="1579" r:id="rId15"/>
    <p:sldId id="1580" r:id="rId16"/>
    <p:sldId id="1581" r:id="rId17"/>
    <p:sldId id="1582" r:id="rId18"/>
    <p:sldId id="1583" r:id="rId19"/>
    <p:sldId id="1584" r:id="rId20"/>
    <p:sldId id="1586" r:id="rId21"/>
    <p:sldId id="1585" r:id="rId22"/>
    <p:sldId id="1587" r:id="rId23"/>
    <p:sldId id="1126" r:id="rId24"/>
    <p:sldId id="1539" r:id="rId25"/>
    <p:sldId id="1540" r:id="rId26"/>
    <p:sldId id="1451" r:id="rId27"/>
    <p:sldId id="1453" r:id="rId28"/>
    <p:sldId id="1452" r:id="rId29"/>
    <p:sldId id="1536" r:id="rId30"/>
    <p:sldId id="1535" r:id="rId31"/>
    <p:sldId id="989" r:id="rId32"/>
    <p:sldId id="1543" r:id="rId33"/>
    <p:sldId id="1109" r:id="rId34"/>
    <p:sldId id="1454" r:id="rId35"/>
    <p:sldId id="1455" r:id="rId36"/>
    <p:sldId id="1170" r:id="rId37"/>
    <p:sldId id="1171" r:id="rId38"/>
    <p:sldId id="1329" r:id="rId39"/>
    <p:sldId id="1589" r:id="rId40"/>
    <p:sldId id="1588" r:id="rId41"/>
    <p:sldId id="1590" r:id="rId42"/>
    <p:sldId id="1591" r:id="rId43"/>
    <p:sldId id="1592" r:id="rId44"/>
    <p:sldId id="1595" r:id="rId45"/>
    <p:sldId id="1596" r:id="rId46"/>
    <p:sldId id="1172" r:id="rId47"/>
    <p:sldId id="1231" r:id="rId48"/>
    <p:sldId id="1232" r:id="rId49"/>
    <p:sldId id="1528" r:id="rId50"/>
    <p:sldId id="1529" r:id="rId51"/>
    <p:sldId id="1530" r:id="rId52"/>
    <p:sldId id="1531" r:id="rId53"/>
    <p:sldId id="1308" r:id="rId54"/>
    <p:sldId id="1486" r:id="rId55"/>
    <p:sldId id="1487" r:id="rId56"/>
    <p:sldId id="1489" r:id="rId57"/>
    <p:sldId id="1532" r:id="rId58"/>
    <p:sldId id="1533" r:id="rId59"/>
    <p:sldId id="1534" r:id="rId60"/>
    <p:sldId id="1522" r:id="rId61"/>
    <p:sldId id="1523" r:id="rId62"/>
    <p:sldId id="1337" r:id="rId63"/>
    <p:sldId id="932" r:id="rId64"/>
    <p:sldId id="950" r:id="rId65"/>
    <p:sldId id="931" r:id="rId66"/>
    <p:sldId id="924" r:id="rId67"/>
    <p:sldId id="984" r:id="rId68"/>
    <p:sldId id="1457" r:id="rId69"/>
    <p:sldId id="1538" r:id="rId70"/>
    <p:sldId id="985" r:id="rId71"/>
    <p:sldId id="1544" r:id="rId72"/>
    <p:sldId id="925" r:id="rId73"/>
    <p:sldId id="955" r:id="rId74"/>
    <p:sldId id="956" r:id="rId75"/>
    <p:sldId id="958" r:id="rId76"/>
    <p:sldId id="987" r:id="rId77"/>
    <p:sldId id="1593" r:id="rId78"/>
    <p:sldId id="1594" r:id="rId79"/>
    <p:sldId id="1545" r:id="rId80"/>
    <p:sldId id="1575" r:id="rId81"/>
    <p:sldId id="982" r:id="rId82"/>
    <p:sldId id="983" r:id="rId83"/>
    <p:sldId id="1553" r:id="rId84"/>
    <p:sldId id="1554" r:id="rId85"/>
    <p:sldId id="1304" r:id="rId86"/>
    <p:sldId id="1570" r:id="rId87"/>
    <p:sldId id="1571" r:id="rId88"/>
    <p:sldId id="1546" r:id="rId89"/>
    <p:sldId id="926" r:id="rId90"/>
    <p:sldId id="967" r:id="rId91"/>
    <p:sldId id="965" r:id="rId92"/>
    <p:sldId id="945" r:id="rId93"/>
    <p:sldId id="1547" r:id="rId94"/>
    <p:sldId id="971" r:id="rId95"/>
    <p:sldId id="946" r:id="rId96"/>
    <p:sldId id="973" r:id="rId97"/>
    <p:sldId id="977" r:id="rId98"/>
    <p:sldId id="974" r:id="rId99"/>
    <p:sldId id="976" r:id="rId100"/>
    <p:sldId id="972" r:id="rId101"/>
    <p:sldId id="1548" r:id="rId102"/>
    <p:sldId id="966" r:id="rId103"/>
    <p:sldId id="968" r:id="rId104"/>
    <p:sldId id="960" r:id="rId105"/>
    <p:sldId id="964" r:id="rId106"/>
    <p:sldId id="1549" r:id="rId107"/>
    <p:sldId id="978" r:id="rId108"/>
    <p:sldId id="980" r:id="rId109"/>
    <p:sldId id="1550" r:id="rId110"/>
    <p:sldId id="935" r:id="rId111"/>
    <p:sldId id="975" r:id="rId112"/>
    <p:sldId id="1551" r:id="rId113"/>
    <p:sldId id="1458" r:id="rId114"/>
    <p:sldId id="1461" r:id="rId115"/>
    <p:sldId id="1460" r:id="rId116"/>
    <p:sldId id="936" r:id="rId117"/>
    <p:sldId id="1572" r:id="rId118"/>
    <p:sldId id="1577" r:id="rId119"/>
    <p:sldId id="1578" r:id="rId120"/>
    <p:sldId id="1459" r:id="rId121"/>
    <p:sldId id="1555" r:id="rId122"/>
    <p:sldId id="1556" r:id="rId123"/>
    <p:sldId id="1557" r:id="rId124"/>
    <p:sldId id="1558" r:id="rId125"/>
    <p:sldId id="1559" r:id="rId126"/>
    <p:sldId id="1561" r:id="rId127"/>
    <p:sldId id="1560" r:id="rId128"/>
    <p:sldId id="1562" r:id="rId129"/>
    <p:sldId id="1563" r:id="rId130"/>
    <p:sldId id="947" r:id="rId131"/>
    <p:sldId id="1564" r:id="rId132"/>
    <p:sldId id="979" r:id="rId133"/>
    <p:sldId id="1565" r:id="rId134"/>
    <p:sldId id="988" r:id="rId135"/>
    <p:sldId id="1576" r:id="rId136"/>
    <p:sldId id="1566" r:id="rId137"/>
    <p:sldId id="1541" r:id="rId138"/>
    <p:sldId id="1542" r:id="rId139"/>
    <p:sldId id="921" r:id="rId140"/>
    <p:sldId id="949" r:id="rId141"/>
    <p:sldId id="1552" r:id="rId142"/>
    <p:sldId id="1050" r:id="rId143"/>
    <p:sldId id="1568" r:id="rId144"/>
    <p:sldId id="1567" r:id="rId145"/>
    <p:sldId id="1569" r:id="rId1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135"/>
            <p14:sldId id="1447"/>
            <p14:sldId id="1444"/>
            <p14:sldId id="1445"/>
            <p14:sldId id="1446"/>
            <p14:sldId id="1456"/>
            <p14:sldId id="1155"/>
            <p14:sldId id="1156"/>
            <p14:sldId id="1158"/>
            <p14:sldId id="1168"/>
            <p14:sldId id="1537"/>
            <p14:sldId id="1169"/>
            <p14:sldId id="1328"/>
            <p14:sldId id="1579"/>
            <p14:sldId id="1580"/>
            <p14:sldId id="1581"/>
            <p14:sldId id="1582"/>
            <p14:sldId id="1583"/>
            <p14:sldId id="1584"/>
            <p14:sldId id="1586"/>
            <p14:sldId id="1585"/>
            <p14:sldId id="1587"/>
            <p14:sldId id="1126"/>
            <p14:sldId id="1539"/>
            <p14:sldId id="1540"/>
            <p14:sldId id="1451"/>
            <p14:sldId id="1453"/>
            <p14:sldId id="1452"/>
            <p14:sldId id="1536"/>
            <p14:sldId id="1535"/>
            <p14:sldId id="989"/>
            <p14:sldId id="1543"/>
            <p14:sldId id="1109"/>
            <p14:sldId id="1454"/>
            <p14:sldId id="1455"/>
            <p14:sldId id="1170"/>
            <p14:sldId id="1171"/>
            <p14:sldId id="1329"/>
            <p14:sldId id="1589"/>
            <p14:sldId id="1588"/>
            <p14:sldId id="1590"/>
            <p14:sldId id="1591"/>
            <p14:sldId id="1592"/>
            <p14:sldId id="1595"/>
            <p14:sldId id="1596"/>
            <p14:sldId id="1172"/>
            <p14:sldId id="1231"/>
            <p14:sldId id="1232"/>
            <p14:sldId id="1528"/>
            <p14:sldId id="1529"/>
            <p14:sldId id="1530"/>
            <p14:sldId id="1531"/>
            <p14:sldId id="1308"/>
            <p14:sldId id="1486"/>
            <p14:sldId id="1487"/>
            <p14:sldId id="1489"/>
            <p14:sldId id="1532"/>
            <p14:sldId id="1533"/>
            <p14:sldId id="1534"/>
            <p14:sldId id="1522"/>
            <p14:sldId id="1523"/>
            <p14:sldId id="1337"/>
            <p14:sldId id="932"/>
            <p14:sldId id="950"/>
            <p14:sldId id="931"/>
            <p14:sldId id="924"/>
            <p14:sldId id="984"/>
            <p14:sldId id="1457"/>
            <p14:sldId id="1538"/>
            <p14:sldId id="985"/>
            <p14:sldId id="1544"/>
            <p14:sldId id="925"/>
            <p14:sldId id="955"/>
            <p14:sldId id="956"/>
            <p14:sldId id="958"/>
            <p14:sldId id="987"/>
            <p14:sldId id="1593"/>
            <p14:sldId id="1594"/>
            <p14:sldId id="1545"/>
            <p14:sldId id="1575"/>
            <p14:sldId id="982"/>
            <p14:sldId id="983"/>
            <p14:sldId id="1553"/>
            <p14:sldId id="1554"/>
            <p14:sldId id="1304"/>
            <p14:sldId id="1570"/>
            <p14:sldId id="1571"/>
            <p14:sldId id="1546"/>
            <p14:sldId id="926"/>
            <p14:sldId id="967"/>
            <p14:sldId id="965"/>
            <p14:sldId id="945"/>
            <p14:sldId id="1547"/>
            <p14:sldId id="971"/>
            <p14:sldId id="946"/>
            <p14:sldId id="973"/>
            <p14:sldId id="977"/>
            <p14:sldId id="974"/>
            <p14:sldId id="976"/>
            <p14:sldId id="972"/>
            <p14:sldId id="1548"/>
            <p14:sldId id="966"/>
            <p14:sldId id="968"/>
            <p14:sldId id="960"/>
            <p14:sldId id="964"/>
            <p14:sldId id="1549"/>
            <p14:sldId id="978"/>
            <p14:sldId id="980"/>
            <p14:sldId id="1550"/>
            <p14:sldId id="935"/>
            <p14:sldId id="975"/>
            <p14:sldId id="1551"/>
            <p14:sldId id="1458"/>
            <p14:sldId id="1461"/>
            <p14:sldId id="1460"/>
            <p14:sldId id="936"/>
            <p14:sldId id="1572"/>
            <p14:sldId id="1577"/>
            <p14:sldId id="1578"/>
            <p14:sldId id="1459"/>
            <p14:sldId id="1555"/>
            <p14:sldId id="1556"/>
            <p14:sldId id="1557"/>
            <p14:sldId id="1558"/>
            <p14:sldId id="1559"/>
            <p14:sldId id="1561"/>
            <p14:sldId id="1560"/>
            <p14:sldId id="1562"/>
            <p14:sldId id="1563"/>
            <p14:sldId id="947"/>
            <p14:sldId id="1564"/>
            <p14:sldId id="979"/>
            <p14:sldId id="1565"/>
            <p14:sldId id="988"/>
            <p14:sldId id="1576"/>
            <p14:sldId id="1566"/>
            <p14:sldId id="1541"/>
            <p14:sldId id="1542"/>
            <p14:sldId id="921"/>
            <p14:sldId id="949"/>
            <p14:sldId id="1552"/>
            <p14:sldId id="1050"/>
            <p14:sldId id="1568"/>
            <p14:sldId id="1567"/>
            <p14:sldId id="15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25DDBC-04C3-4147-8C70-11DEFAE44E73}" v="891" dt="2019-10-27T14:31:10.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6" autoAdjust="0"/>
    <p:restoredTop sz="94660"/>
  </p:normalViewPr>
  <p:slideViewPr>
    <p:cSldViewPr snapToGrid="0">
      <p:cViewPr>
        <p:scale>
          <a:sx n="72" d="100"/>
          <a:sy n="72" d="100"/>
        </p:scale>
        <p:origin x="1158" y="72"/>
      </p:cViewPr>
      <p:guideLst/>
    </p:cSldViewPr>
  </p:slideViewPr>
  <p:notesTextViewPr>
    <p:cViewPr>
      <p:scale>
        <a:sx n="1" d="1"/>
        <a:sy n="1" d="1"/>
      </p:scale>
      <p:origin x="0" y="0"/>
    </p:cViewPr>
  </p:notesTextViewPr>
  <p:sorterViewPr>
    <p:cViewPr>
      <p:scale>
        <a:sx n="90" d="100"/>
        <a:sy n="90" d="100"/>
      </p:scale>
      <p:origin x="0" y="-1159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10/27/2019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226342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01601461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05583500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181431897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a:t>
            </a:r>
            <a:r>
              <a:rPr lang="en-US" b="1" err="1"/>
              <a:t>wrongdoing</a:t>
            </a:r>
            <a:r>
              <a:rPr lang="en-US" b="1"/>
              <a:t>.  You </a:t>
            </a:r>
            <a:r>
              <a:rPr lang="en-US" b="1" dirty="0"/>
              <a:t>still need to talk about the issues, help the person repent, and then can talk about forgiveness.</a:t>
            </a:r>
          </a:p>
          <a:p>
            <a:endParaRPr lang="en-US" b="1" dirty="0"/>
          </a:p>
          <a:p>
            <a:r>
              <a:rPr lang="en-US" b="1" dirty="0"/>
              <a:t>Don’t let pride prevent you from admitting your offense or </a:t>
            </a:r>
            <a:r>
              <a:rPr lang="en-US" b="1" err="1"/>
              <a:t>misunderstanding</a:t>
            </a:r>
            <a:r>
              <a:rPr lang="en-US" b="1"/>
              <a:t>.  These </a:t>
            </a:r>
            <a:r>
              <a:rPr lang="en-US" b="1" dirty="0"/>
              <a:t>small things add up and hurt the trust and relationship between </a:t>
            </a:r>
            <a:r>
              <a:rPr lang="en-US" b="1" err="1"/>
              <a:t>friends</a:t>
            </a:r>
            <a:r>
              <a:rPr lang="en-US" b="1"/>
              <a:t>.  Once </a:t>
            </a:r>
            <a:r>
              <a:rPr lang="en-US" b="1" dirty="0"/>
              <a:t>trust is broken, it’s hard to restore completely.</a:t>
            </a:r>
          </a:p>
          <a:p>
            <a:endParaRPr lang="en-US" b="1" dirty="0"/>
          </a:p>
          <a:p>
            <a:r>
              <a:rPr lang="en-US" b="1" dirty="0"/>
              <a:t>Constancy – are you a friend in both good and bad </a:t>
            </a:r>
            <a:r>
              <a:rPr lang="en-US" b="1" err="1"/>
              <a:t>times</a:t>
            </a:r>
            <a:r>
              <a:rPr lang="en-US" b="1"/>
              <a:t>?  Bad </a:t>
            </a:r>
            <a:r>
              <a:rPr lang="en-US" b="1" dirty="0"/>
              <a:t>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156459594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333102669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285376107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177986705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374783417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19482046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333802256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117</a:t>
            </a:fld>
            <a:endParaRPr lang="en-US" dirty="0"/>
          </a:p>
        </p:txBody>
      </p:sp>
    </p:spTree>
    <p:extLst>
      <p:ext uri="{BB962C8B-B14F-4D97-AF65-F5344CB8AC3E}">
        <p14:creationId xmlns:p14="http://schemas.microsoft.com/office/powerpoint/2010/main" val="2318456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372598422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118</a:t>
            </a:fld>
            <a:endParaRPr lang="en-US" dirty="0"/>
          </a:p>
        </p:txBody>
      </p:sp>
    </p:spTree>
    <p:extLst>
      <p:ext uri="{BB962C8B-B14F-4D97-AF65-F5344CB8AC3E}">
        <p14:creationId xmlns:p14="http://schemas.microsoft.com/office/powerpoint/2010/main" val="381585198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119</a:t>
            </a:fld>
            <a:endParaRPr lang="en-US" dirty="0"/>
          </a:p>
        </p:txBody>
      </p:sp>
    </p:spTree>
    <p:extLst>
      <p:ext uri="{BB962C8B-B14F-4D97-AF65-F5344CB8AC3E}">
        <p14:creationId xmlns:p14="http://schemas.microsoft.com/office/powerpoint/2010/main" val="1005172211"/>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120</a:t>
            </a:fld>
            <a:endParaRPr lang="en-US" dirty="0"/>
          </a:p>
        </p:txBody>
      </p:sp>
    </p:spTree>
    <p:extLst>
      <p:ext uri="{BB962C8B-B14F-4D97-AF65-F5344CB8AC3E}">
        <p14:creationId xmlns:p14="http://schemas.microsoft.com/office/powerpoint/2010/main" val="158692240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121</a:t>
            </a:fld>
            <a:endParaRPr lang="en-US" dirty="0"/>
          </a:p>
        </p:txBody>
      </p:sp>
    </p:spTree>
    <p:extLst>
      <p:ext uri="{BB962C8B-B14F-4D97-AF65-F5344CB8AC3E}">
        <p14:creationId xmlns:p14="http://schemas.microsoft.com/office/powerpoint/2010/main" val="19764158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122</a:t>
            </a:fld>
            <a:endParaRPr lang="en-US" dirty="0"/>
          </a:p>
        </p:txBody>
      </p:sp>
    </p:spTree>
    <p:extLst>
      <p:ext uri="{BB962C8B-B14F-4D97-AF65-F5344CB8AC3E}">
        <p14:creationId xmlns:p14="http://schemas.microsoft.com/office/powerpoint/2010/main" val="1749423834"/>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123</a:t>
            </a:fld>
            <a:endParaRPr lang="en-US" dirty="0"/>
          </a:p>
        </p:txBody>
      </p:sp>
    </p:spTree>
    <p:extLst>
      <p:ext uri="{BB962C8B-B14F-4D97-AF65-F5344CB8AC3E}">
        <p14:creationId xmlns:p14="http://schemas.microsoft.com/office/powerpoint/2010/main" val="171569396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124</a:t>
            </a:fld>
            <a:endParaRPr lang="en-US" dirty="0"/>
          </a:p>
        </p:txBody>
      </p:sp>
    </p:spTree>
    <p:extLst>
      <p:ext uri="{BB962C8B-B14F-4D97-AF65-F5344CB8AC3E}">
        <p14:creationId xmlns:p14="http://schemas.microsoft.com/office/powerpoint/2010/main" val="88212230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125</a:t>
            </a:fld>
            <a:endParaRPr lang="en-US" dirty="0"/>
          </a:p>
        </p:txBody>
      </p:sp>
    </p:spTree>
    <p:extLst>
      <p:ext uri="{BB962C8B-B14F-4D97-AF65-F5344CB8AC3E}">
        <p14:creationId xmlns:p14="http://schemas.microsoft.com/office/powerpoint/2010/main" val="385837953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126</a:t>
            </a:fld>
            <a:endParaRPr lang="en-US" dirty="0"/>
          </a:p>
        </p:txBody>
      </p:sp>
    </p:spTree>
    <p:extLst>
      <p:ext uri="{BB962C8B-B14F-4D97-AF65-F5344CB8AC3E}">
        <p14:creationId xmlns:p14="http://schemas.microsoft.com/office/powerpoint/2010/main" val="101593211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127</a:t>
            </a:fld>
            <a:endParaRPr lang="en-US" dirty="0"/>
          </a:p>
        </p:txBody>
      </p:sp>
    </p:spTree>
    <p:extLst>
      <p:ext uri="{BB962C8B-B14F-4D97-AF65-F5344CB8AC3E}">
        <p14:creationId xmlns:p14="http://schemas.microsoft.com/office/powerpoint/2010/main" val="3667495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174248782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128</a:t>
            </a:fld>
            <a:endParaRPr lang="en-US" dirty="0"/>
          </a:p>
        </p:txBody>
      </p:sp>
    </p:spTree>
    <p:extLst>
      <p:ext uri="{BB962C8B-B14F-4D97-AF65-F5344CB8AC3E}">
        <p14:creationId xmlns:p14="http://schemas.microsoft.com/office/powerpoint/2010/main" val="2368224329"/>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129</a:t>
            </a:fld>
            <a:endParaRPr lang="en-US" dirty="0"/>
          </a:p>
        </p:txBody>
      </p:sp>
    </p:spTree>
    <p:extLst>
      <p:ext uri="{BB962C8B-B14F-4D97-AF65-F5344CB8AC3E}">
        <p14:creationId xmlns:p14="http://schemas.microsoft.com/office/powerpoint/2010/main" val="21199182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130</a:t>
            </a:fld>
            <a:endParaRPr lang="en-US" dirty="0"/>
          </a:p>
        </p:txBody>
      </p:sp>
    </p:spTree>
    <p:extLst>
      <p:ext uri="{BB962C8B-B14F-4D97-AF65-F5344CB8AC3E}">
        <p14:creationId xmlns:p14="http://schemas.microsoft.com/office/powerpoint/2010/main" val="48690012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131</a:t>
            </a:fld>
            <a:endParaRPr lang="en-US" dirty="0"/>
          </a:p>
        </p:txBody>
      </p:sp>
    </p:spTree>
    <p:extLst>
      <p:ext uri="{BB962C8B-B14F-4D97-AF65-F5344CB8AC3E}">
        <p14:creationId xmlns:p14="http://schemas.microsoft.com/office/powerpoint/2010/main" val="260132148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132</a:t>
            </a:fld>
            <a:endParaRPr lang="en-US" dirty="0"/>
          </a:p>
        </p:txBody>
      </p:sp>
    </p:spTree>
    <p:extLst>
      <p:ext uri="{BB962C8B-B14F-4D97-AF65-F5344CB8AC3E}">
        <p14:creationId xmlns:p14="http://schemas.microsoft.com/office/powerpoint/2010/main" val="346617768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133</a:t>
            </a:fld>
            <a:endParaRPr lang="en-US" dirty="0"/>
          </a:p>
        </p:txBody>
      </p:sp>
    </p:spTree>
    <p:extLst>
      <p:ext uri="{BB962C8B-B14F-4D97-AF65-F5344CB8AC3E}">
        <p14:creationId xmlns:p14="http://schemas.microsoft.com/office/powerpoint/2010/main" val="266433498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134</a:t>
            </a:fld>
            <a:endParaRPr lang="en-US" dirty="0"/>
          </a:p>
        </p:txBody>
      </p:sp>
    </p:spTree>
    <p:extLst>
      <p:ext uri="{BB962C8B-B14F-4D97-AF65-F5344CB8AC3E}">
        <p14:creationId xmlns:p14="http://schemas.microsoft.com/office/powerpoint/2010/main" val="243405645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135</a:t>
            </a:fld>
            <a:endParaRPr lang="en-US" dirty="0"/>
          </a:p>
        </p:txBody>
      </p:sp>
    </p:spTree>
    <p:extLst>
      <p:ext uri="{BB962C8B-B14F-4D97-AF65-F5344CB8AC3E}">
        <p14:creationId xmlns:p14="http://schemas.microsoft.com/office/powerpoint/2010/main" val="137965516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136</a:t>
            </a:fld>
            <a:endParaRPr lang="en-US" dirty="0"/>
          </a:p>
        </p:txBody>
      </p:sp>
    </p:spTree>
    <p:extLst>
      <p:ext uri="{BB962C8B-B14F-4D97-AF65-F5344CB8AC3E}">
        <p14:creationId xmlns:p14="http://schemas.microsoft.com/office/powerpoint/2010/main" val="3453796828"/>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137</a:t>
            </a:fld>
            <a:endParaRPr lang="en-US" dirty="0"/>
          </a:p>
        </p:txBody>
      </p:sp>
    </p:spTree>
    <p:extLst>
      <p:ext uri="{BB962C8B-B14F-4D97-AF65-F5344CB8AC3E}">
        <p14:creationId xmlns:p14="http://schemas.microsoft.com/office/powerpoint/2010/main" val="3527370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939252531"/>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138</a:t>
            </a:fld>
            <a:endParaRPr lang="en-US" dirty="0"/>
          </a:p>
        </p:txBody>
      </p:sp>
    </p:spTree>
    <p:extLst>
      <p:ext uri="{BB962C8B-B14F-4D97-AF65-F5344CB8AC3E}">
        <p14:creationId xmlns:p14="http://schemas.microsoft.com/office/powerpoint/2010/main" val="23272194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139</a:t>
            </a:fld>
            <a:endParaRPr lang="en-US" dirty="0"/>
          </a:p>
        </p:txBody>
      </p:sp>
    </p:spTree>
    <p:extLst>
      <p:ext uri="{BB962C8B-B14F-4D97-AF65-F5344CB8AC3E}">
        <p14:creationId xmlns:p14="http://schemas.microsoft.com/office/powerpoint/2010/main" val="33121244"/>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140</a:t>
            </a:fld>
            <a:endParaRPr lang="en-US" dirty="0"/>
          </a:p>
        </p:txBody>
      </p:sp>
    </p:spTree>
    <p:extLst>
      <p:ext uri="{BB962C8B-B14F-4D97-AF65-F5344CB8AC3E}">
        <p14:creationId xmlns:p14="http://schemas.microsoft.com/office/powerpoint/2010/main" val="309012542"/>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143</a:t>
            </a:fld>
            <a:endParaRPr lang="en-US" dirty="0"/>
          </a:p>
        </p:txBody>
      </p:sp>
    </p:spTree>
    <p:extLst>
      <p:ext uri="{BB962C8B-B14F-4D97-AF65-F5344CB8AC3E}">
        <p14:creationId xmlns:p14="http://schemas.microsoft.com/office/powerpoint/2010/main" val="1037004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34776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2439150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746433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078273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3662589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88953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829338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198566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042622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156658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person’s needs, desires, struggles, hope and </a:t>
            </a:r>
            <a:r>
              <a:rPr lang="en-US" b="1" err="1"/>
              <a:t>dreams</a:t>
            </a:r>
            <a:r>
              <a:rPr lang="en-US" b="1"/>
              <a:t>.  Without </a:t>
            </a:r>
            <a:r>
              <a:rPr lang="en-US" b="1" dirty="0"/>
              <a:t>knowing these, 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811333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person’s needs, desires, struggles, hope and </a:t>
            </a:r>
            <a:r>
              <a:rPr lang="en-US" b="1" err="1"/>
              <a:t>dreams</a:t>
            </a:r>
            <a:r>
              <a:rPr lang="en-US" b="1"/>
              <a:t>.  Without </a:t>
            </a:r>
            <a:r>
              <a:rPr lang="en-US" b="1" dirty="0"/>
              <a:t>knowing these, 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286079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b="1" kern="1000" spc="-50" dirty="0" err="1">
                <a:latin typeface="DFKai-SB" panose="03000509000000000000" pitchFamily="65" charset="-120"/>
                <a:ea typeface="DFKai-SB" panose="03000509000000000000" pitchFamily="65" charset="-120"/>
              </a:rPr>
              <a:t>i</a:t>
            </a:r>
            <a:r>
              <a:rPr lang="en-US" altLang="zh-TW" sz="1200" b="1" kern="1000" spc="-50" dirty="0">
                <a:latin typeface="DFKai-SB" panose="03000509000000000000" pitchFamily="65" charset="-120"/>
                <a:ea typeface="DFKai-SB" panose="03000509000000000000" pitchFamily="65" charset="-120"/>
              </a:rPr>
              <a:t>.</a:t>
            </a:r>
            <a:r>
              <a:rPr lang="zh-TW" altLang="en-US" sz="1200" b="1" kern="1000" spc="-50" dirty="0">
                <a:latin typeface="DFKai-SB" panose="03000509000000000000" pitchFamily="65" charset="-120"/>
                <a:ea typeface="DFKai-SB" panose="03000509000000000000" pitchFamily="65" charset="-120"/>
              </a:rPr>
              <a:t>我們的罪性</a:t>
            </a:r>
            <a:r>
              <a:rPr lang="en-US" altLang="zh-TW" sz="1200" b="1" kern="1000" spc="-50" dirty="0">
                <a:latin typeface="DFKai-SB" panose="03000509000000000000" pitchFamily="65" charset="-120"/>
                <a:ea typeface="DFKai-SB" panose="03000509000000000000" pitchFamily="65" charset="-120"/>
              </a:rPr>
              <a:t>:</a:t>
            </a:r>
            <a:r>
              <a:rPr lang="zh-TW" altLang="en-US" sz="1200" b="1" kern="1000" spc="-50" dirty="0">
                <a:latin typeface="DFKai-SB" panose="03000509000000000000" pitchFamily="65" charset="-120"/>
                <a:ea typeface="DFKai-SB" panose="03000509000000000000" pitchFamily="65" charset="-120"/>
              </a:rPr>
              <a:t>驕傲</a:t>
            </a:r>
            <a:r>
              <a:rPr lang="en-US" altLang="zh-TW" sz="1200" b="1" kern="1000" spc="-50" dirty="0">
                <a:latin typeface="DFKai-SB" panose="03000509000000000000" pitchFamily="65" charset="-120"/>
                <a:ea typeface="DFKai-SB" panose="03000509000000000000" pitchFamily="65" charset="-120"/>
              </a:rPr>
              <a:t>,</a:t>
            </a:r>
            <a:r>
              <a:rPr lang="zh-TW" altLang="en-US" sz="1200" b="1" kern="1000" spc="-50" dirty="0">
                <a:latin typeface="DFKai-SB" panose="03000509000000000000" pitchFamily="65" charset="-120"/>
                <a:ea typeface="DFKai-SB" panose="03000509000000000000" pitchFamily="65" charset="-120"/>
              </a:rPr>
              <a:t>貪心</a:t>
            </a:r>
            <a:r>
              <a:rPr lang="en-US" altLang="zh-TW" sz="1200" b="1" kern="1000" spc="-50" dirty="0">
                <a:latin typeface="DFKai-SB" panose="03000509000000000000" pitchFamily="65" charset="-120"/>
                <a:ea typeface="DFKai-SB" panose="03000509000000000000" pitchFamily="65" charset="-120"/>
              </a:rPr>
              <a:t>,</a:t>
            </a:r>
            <a:r>
              <a:rPr lang="zh-TW" altLang="en-US" sz="1200" b="1" kern="1000" spc="-50" dirty="0">
                <a:latin typeface="DFKai-SB" panose="03000509000000000000" pitchFamily="65" charset="-120"/>
                <a:ea typeface="DFKai-SB" panose="03000509000000000000" pitchFamily="65" charset="-120"/>
              </a:rPr>
              <a:t>急躁</a:t>
            </a:r>
            <a:r>
              <a:rPr lang="en-US" altLang="zh-TW" sz="1200" b="1" kern="1000" spc="-50" dirty="0">
                <a:latin typeface="DFKai-SB" panose="03000509000000000000" pitchFamily="65" charset="-120"/>
                <a:ea typeface="DFKai-SB" panose="03000509000000000000" pitchFamily="65" charset="-120"/>
              </a:rPr>
              <a:t>…</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92564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23087037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883955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238908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276881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346719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2748680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8151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7484807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16463468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719459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2844574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4293462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5384561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8695143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4230865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9381211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651339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5267371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7140575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20986091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795741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6681428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7668458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6915063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8075892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481301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狹義解釋</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0938031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4742573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42644147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5270856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4710365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2119255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7317905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96251746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7669870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10843108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340231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11000378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2764622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4242710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127407741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365886565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198331083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8324106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146693992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16836066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315006072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your friends, even if you don’t want to.</a:t>
            </a:r>
          </a:p>
          <a:p>
            <a:endParaRPr lang="en-US" b="1" dirty="0"/>
          </a:p>
          <a:p>
            <a:r>
              <a:rPr lang="en-US" b="1" dirty="0"/>
              <a:t>Parents, pay a lot of attention to the friends your kids </a:t>
            </a:r>
            <a:r>
              <a:rPr lang="en-US" b="1" err="1"/>
              <a:t>have</a:t>
            </a:r>
            <a:r>
              <a:rPr lang="en-US" b="1"/>
              <a:t>.  They </a:t>
            </a:r>
            <a:r>
              <a:rPr lang="en-US" b="1" dirty="0"/>
              <a:t>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53530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106199553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925128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155305252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172367654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338482853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26186331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55205957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381227399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19390573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340626912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for us, but used here as </a:t>
            </a:r>
            <a:r>
              <a:rPr lang="en-US" b="1" err="1"/>
              <a:t>illustration</a:t>
            </a:r>
            <a:r>
              <a:rPr lang="en-US" b="1"/>
              <a:t>.  Sacrifice </a:t>
            </a:r>
            <a:r>
              <a:rPr lang="en-US" b="1" dirty="0"/>
              <a:t>does not mean giving your life for your friend, but does mean giving up a bit of something </a:t>
            </a:r>
            <a:r>
              <a:rPr lang="en-US" b="1" err="1"/>
              <a:t>sometimes</a:t>
            </a:r>
            <a:r>
              <a:rPr lang="en-US" b="1"/>
              <a:t>.  Maybe </a:t>
            </a:r>
            <a:r>
              <a:rPr lang="en-US" b="1" dirty="0"/>
              <a:t>it’s </a:t>
            </a:r>
            <a:r>
              <a:rPr lang="en-US" b="1" err="1"/>
              <a:t>time</a:t>
            </a:r>
            <a:r>
              <a:rPr lang="en-US" b="1"/>
              <a:t>.  Maybe </a:t>
            </a:r>
            <a:r>
              <a:rPr lang="en-US" b="1" dirty="0"/>
              <a:t>it’s </a:t>
            </a:r>
            <a:r>
              <a:rPr lang="en-US" b="1" err="1"/>
              <a:t>money</a:t>
            </a:r>
            <a:r>
              <a:rPr lang="en-US" b="1"/>
              <a:t>.  Time </a:t>
            </a:r>
            <a:r>
              <a:rPr lang="en-US" b="1" dirty="0"/>
              <a:t>is most precious and time spend on caring for someone is never wasted.</a:t>
            </a:r>
          </a:p>
          <a:p>
            <a:endParaRPr lang="en-US" b="1" dirty="0"/>
          </a:p>
          <a:p>
            <a:r>
              <a:rPr lang="en-US" b="1" dirty="0"/>
              <a:t>Commonality is not a requirement, 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2131314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23839528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402058104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no harm, passive</a:t>
            </a:r>
          </a:p>
          <a:p>
            <a:r>
              <a:rPr lang="en-US" b="1" dirty="0"/>
              <a:t>Christian – love, 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18757341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no harm, passive</a:t>
            </a:r>
          </a:p>
          <a:p>
            <a:r>
              <a:rPr lang="en-US" b="1" dirty="0"/>
              <a:t>Christian – love, 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32257314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no harm, passive</a:t>
            </a:r>
          </a:p>
          <a:p>
            <a:r>
              <a:rPr lang="en-US" b="1" dirty="0"/>
              <a:t>Christian – love, 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05848527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2543690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27911751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299532663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105336297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140562195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53616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43988809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377567163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226009248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128738836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205490492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no harm, passive</a:t>
            </a:r>
          </a:p>
          <a:p>
            <a:r>
              <a:rPr lang="en-US" b="1" dirty="0"/>
              <a:t>Christian – love, 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188625548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118266808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380295533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399925808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210959621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a:t>
            </a:r>
            <a:r>
              <a:rPr lang="en-US" b="1" err="1"/>
              <a:t>wrongdoing</a:t>
            </a:r>
            <a:r>
              <a:rPr lang="en-US" b="1"/>
              <a:t>.  You </a:t>
            </a:r>
            <a:r>
              <a:rPr lang="en-US" b="1" dirty="0"/>
              <a:t>still need to talk about the issues, help the person repent, and then can talk about forgiveness.</a:t>
            </a:r>
          </a:p>
          <a:p>
            <a:endParaRPr lang="en-US" b="1" dirty="0"/>
          </a:p>
          <a:p>
            <a:r>
              <a:rPr lang="en-US" b="1" dirty="0"/>
              <a:t>Don’t let pride prevent you from admitting your offense or </a:t>
            </a:r>
            <a:r>
              <a:rPr lang="en-US" b="1" err="1"/>
              <a:t>misunderstanding</a:t>
            </a:r>
            <a:r>
              <a:rPr lang="en-US" b="1"/>
              <a:t>.  These </a:t>
            </a:r>
            <a:r>
              <a:rPr lang="en-US" b="1" dirty="0"/>
              <a:t>small things add up and hurt the trust and relationship between </a:t>
            </a:r>
            <a:r>
              <a:rPr lang="en-US" b="1" err="1"/>
              <a:t>friends</a:t>
            </a:r>
            <a:r>
              <a:rPr lang="en-US" b="1"/>
              <a:t>.  Once </a:t>
            </a:r>
            <a:r>
              <a:rPr lang="en-US" b="1" dirty="0"/>
              <a:t>trust is broken, it’s hard to restore completely.</a:t>
            </a:r>
          </a:p>
          <a:p>
            <a:endParaRPr lang="en-US" b="1" dirty="0"/>
          </a:p>
          <a:p>
            <a:r>
              <a:rPr lang="en-US" b="1" dirty="0"/>
              <a:t>Constancy – are you a friend in both good and bad </a:t>
            </a:r>
            <a:r>
              <a:rPr lang="en-US" b="1" err="1"/>
              <a:t>times</a:t>
            </a:r>
            <a:r>
              <a:rPr lang="en-US" b="1"/>
              <a:t>?  Bad </a:t>
            </a:r>
            <a:r>
              <a:rPr lang="en-US" b="1" dirty="0"/>
              <a:t>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41724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ED492-566D-461B-B60C-1C0C7ADBD754}" type="datetimeFigureOut">
              <a:rPr lang="en-US" smtClean="0"/>
              <a:t>10/27/2019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FBE42-2457-45E6-980D-88CC0A8C3094}" type="slidenum">
              <a:rPr lang="en-US" smtClean="0"/>
              <a:t>‹#›</a:t>
            </a:fld>
            <a:endParaRPr lang="en-US"/>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fontScale="90000"/>
          </a:bodyPr>
          <a:lstStyle/>
          <a:p>
            <a:r>
              <a:rPr lang="zh-TW" altLang="en-US" sz="7200" b="1" dirty="0"/>
              <a:t>第七福</a:t>
            </a:r>
            <a:r>
              <a:rPr lang="en-US" altLang="zh-TW" sz="7200" b="1" dirty="0"/>
              <a:t>: </a:t>
            </a:r>
            <a:r>
              <a:rPr lang="zh-TW" altLang="en-US" sz="7200" b="1" dirty="0"/>
              <a:t>使人和睦</a:t>
            </a:r>
            <a:br>
              <a:rPr lang="en-US" altLang="zh-TW" sz="6700" b="1" dirty="0"/>
            </a:br>
            <a:br>
              <a:rPr lang="en-US" altLang="zh-TW" b="1" dirty="0"/>
            </a:br>
            <a:r>
              <a:rPr lang="en-US" altLang="zh-TW" sz="6700" b="1" dirty="0"/>
              <a:t>7</a:t>
            </a:r>
            <a:r>
              <a:rPr lang="en-US" altLang="zh-TW" sz="6700" b="1" baseline="30000" dirty="0"/>
              <a:t>th</a:t>
            </a:r>
            <a:r>
              <a:rPr lang="en-US" altLang="zh-TW" sz="6700" b="1" dirty="0"/>
              <a:t> Beatitude:</a:t>
            </a:r>
            <a:br>
              <a:rPr lang="en-US" altLang="zh-TW" sz="6700" b="1" dirty="0"/>
            </a:br>
            <a:r>
              <a:rPr lang="en-US" altLang="zh-TW" sz="6700" b="1" dirty="0"/>
              <a:t>Be a Peacemaker</a:t>
            </a:r>
            <a:endParaRPr lang="en-US" sz="6700" dirty="0"/>
          </a:p>
        </p:txBody>
      </p:sp>
    </p:spTree>
    <p:extLst>
      <p:ext uri="{BB962C8B-B14F-4D97-AF65-F5344CB8AC3E}">
        <p14:creationId xmlns:p14="http://schemas.microsoft.com/office/powerpoint/2010/main" val="1197527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2961" y="218662"/>
            <a:ext cx="8478078" cy="5847755"/>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主耶穌及基督徒的使命就是讓人恢復人與神的關係</a:t>
            </a:r>
            <a:r>
              <a:rPr lang="zh-TW" altLang="en-US" sz="6000" b="1" kern="1000" spc="-50" dirty="0">
                <a:latin typeface="DFKai-SB" panose="03000509000000000000" pitchFamily="65" charset="-120"/>
                <a:ea typeface="DFKai-SB" panose="03000509000000000000" pitchFamily="65" charset="-120"/>
              </a:rPr>
              <a:t>。</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5800" b="1" kern="1000" spc="-50" dirty="0">
                <a:ea typeface="DFKai-SB" panose="03000509000000000000" pitchFamily="65" charset="-120"/>
              </a:rPr>
              <a:t>Christ’s &amp; Christians’ main mission is to restore the relationship between people and God.</a:t>
            </a:r>
            <a:endParaRPr lang="zh-TW" altLang="en-US" sz="58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3868803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zh-TW" altLang="en-US" sz="6000" b="1" dirty="0">
                <a:latin typeface="+mj-ea"/>
                <a:ea typeface="+mj-ea"/>
              </a:rPr>
              <a:t>箴言</a:t>
            </a:r>
            <a:r>
              <a:rPr lang="en-US" sz="6000" b="1" dirty="0">
                <a:latin typeface="PMingLiU" panose="02020500000000000000" pitchFamily="18" charset="-120"/>
                <a:ea typeface="PMingLiU" panose="02020500000000000000" pitchFamily="18" charset="-120"/>
              </a:rPr>
              <a:t> </a:t>
            </a:r>
            <a:r>
              <a:rPr lang="en-US" sz="6000" b="1" dirty="0">
                <a:ea typeface="PMingLiU" panose="02020500000000000000" pitchFamily="18" charset="-120"/>
              </a:rPr>
              <a:t>27:17 -- </a:t>
            </a:r>
            <a:r>
              <a:rPr lang="zh-TW" altLang="en-US" sz="6000" b="1" dirty="0">
                <a:latin typeface="+mj-ea"/>
                <a:ea typeface="+mj-ea"/>
              </a:rPr>
              <a:t>鐵磨鐵，磨出刃來，朋友相感也是如此。</a:t>
            </a:r>
            <a:endParaRPr lang="en-US" altLang="zh-TW" sz="6000" b="1" dirty="0">
              <a:latin typeface="+mj-ea"/>
              <a:ea typeface="+mj-ea"/>
            </a:endParaRPr>
          </a:p>
          <a:p>
            <a:pPr marL="27431" indent="0">
              <a:buNone/>
            </a:pPr>
            <a:endParaRPr lang="en-US" altLang="zh-TW" sz="2400" b="1" dirty="0">
              <a:latin typeface="+mj-ea"/>
              <a:ea typeface="+mj-ea"/>
            </a:endParaRPr>
          </a:p>
          <a:p>
            <a:pPr marL="27431" indent="0">
              <a:buNone/>
            </a:pPr>
            <a:r>
              <a:rPr lang="en-US" sz="6000" b="1">
                <a:ea typeface="PMingLiU" panose="02020500000000000000" pitchFamily="18" charset="-120"/>
              </a:rPr>
              <a:t>Proverbs 27:17  -- </a:t>
            </a:r>
            <a:r>
              <a:rPr lang="en-US" sz="6000" b="1" dirty="0">
                <a:latin typeface="+mj-lt"/>
                <a:ea typeface="PMingLiU" panose="02020500000000000000" pitchFamily="18" charset="-120"/>
              </a:rPr>
              <a:t>As iron sharpens iron, so one person sharpens another.</a:t>
            </a: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1945373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solidFill>
                  <a:srgbClr val="0070C0"/>
                </a:solidFill>
                <a:highlight>
                  <a:srgbClr val="FFFF00"/>
                </a:highlight>
                <a:latin typeface="+mj-ea"/>
                <a:ea typeface="+mj-ea"/>
              </a:rPr>
              <a:t>義</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a:t>
            </a:r>
            <a:r>
              <a:rPr lang="en-US" altLang="zh-TW" sz="6000" b="1" dirty="0">
                <a:solidFill>
                  <a:srgbClr val="0070C0"/>
                </a:solidFill>
                <a:highlight>
                  <a:srgbClr val="FFFF00"/>
                </a:highlight>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solidFill>
                  <a:srgbClr val="0070C0"/>
                </a:solidFill>
                <a:highlight>
                  <a:srgbClr val="FFFF00"/>
                </a:highlight>
                <a:latin typeface="+mj-ea"/>
                <a:ea typeface="+mj-ea"/>
              </a:rPr>
              <a:t>智</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Wisdom</a:t>
            </a:r>
          </a:p>
          <a:p>
            <a:pPr>
              <a:buClrTx/>
            </a:pPr>
            <a:r>
              <a:rPr lang="zh-TW" altLang="en-US" sz="6000" b="1" dirty="0">
                <a:solidFill>
                  <a:srgbClr val="0070C0"/>
                </a:solidFill>
                <a:highlight>
                  <a:srgbClr val="FFFF00"/>
                </a:highlight>
              </a:rPr>
              <a:t> </a:t>
            </a:r>
            <a:r>
              <a:rPr lang="zh-TW" altLang="en-US" sz="6000" b="1" dirty="0">
                <a:solidFill>
                  <a:srgbClr val="0070C0"/>
                </a:solidFill>
                <a:highlight>
                  <a:srgbClr val="FFFF00"/>
                </a:highlight>
                <a:latin typeface="+mj-ea"/>
                <a:ea typeface="+mj-ea"/>
              </a:rPr>
              <a:t>信</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Trust / integrity</a:t>
            </a:r>
            <a:endParaRPr lang="zh-TW" altLang="en-US" sz="6000" b="1" dirty="0">
              <a:solidFill>
                <a:srgbClr val="0070C0"/>
              </a:solidFill>
              <a:highlight>
                <a:srgbClr val="FFFF00"/>
              </a:highlight>
            </a:endParaRPr>
          </a:p>
        </p:txBody>
      </p:sp>
    </p:spTree>
    <p:extLst>
      <p:ext uri="{BB962C8B-B14F-4D97-AF65-F5344CB8AC3E}">
        <p14:creationId xmlns:p14="http://schemas.microsoft.com/office/powerpoint/2010/main" val="19945697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685801"/>
            <a:ext cx="8229600" cy="4629151"/>
          </a:xfrm>
        </p:spPr>
        <p:txBody>
          <a:bodyPr>
            <a:normAutofit/>
          </a:bodyPr>
          <a:lstStyle/>
          <a:p>
            <a:pPr marL="0" indent="0">
              <a:buNone/>
            </a:pPr>
            <a:r>
              <a:rPr lang="en-US" altLang="zh-CN" sz="6000" b="1" dirty="0">
                <a:latin typeface="+mj-lt"/>
                <a:ea typeface="PMingLiU" panose="02020500000000000000" pitchFamily="18" charset="-120"/>
              </a:rPr>
              <a:t>6. </a:t>
            </a:r>
            <a:r>
              <a:rPr lang="zh-CN" altLang="en-US" sz="6000" b="1" dirty="0">
                <a:latin typeface="+mj-ea"/>
                <a:ea typeface="+mj-ea"/>
              </a:rPr>
              <a:t>尊重</a:t>
            </a:r>
            <a:endParaRPr lang="en-US" altLang="zh-CN" sz="6000" b="1" dirty="0">
              <a:latin typeface="+mj-ea"/>
              <a:ea typeface="+mj-ea"/>
            </a:endParaRPr>
          </a:p>
          <a:p>
            <a:pPr marL="0" indent="0">
              <a:buNone/>
            </a:pPr>
            <a:r>
              <a:rPr lang="zh-TW" altLang="en-US" sz="6000" b="1" dirty="0">
                <a:latin typeface="+mj-ea"/>
                <a:ea typeface="+mj-ea"/>
              </a:rPr>
              <a:t>箴言</a:t>
            </a:r>
            <a:r>
              <a:rPr lang="en-US" sz="6000" b="1" dirty="0">
                <a:latin typeface="+mj-lt"/>
                <a:ea typeface="+mj-ea"/>
              </a:rPr>
              <a:t>11:12:</a:t>
            </a:r>
            <a:r>
              <a:rPr lang="en-US" sz="6000" b="1" dirty="0">
                <a:latin typeface="+mj-ea"/>
                <a:ea typeface="+mj-ea"/>
              </a:rPr>
              <a:t> </a:t>
            </a:r>
            <a:r>
              <a:rPr lang="zh-TW" altLang="en-US" sz="6000" b="1" dirty="0">
                <a:latin typeface="+mj-ea"/>
                <a:ea typeface="+mj-ea"/>
              </a:rPr>
              <a:t>藐視鄰舍的毫無智慧，明哲人卻靜默不言。 </a:t>
            </a:r>
            <a:endParaRPr lang="en-US" sz="6000" b="1" dirty="0">
              <a:latin typeface="+mj-ea"/>
              <a:ea typeface="+mj-ea"/>
            </a:endParaRPr>
          </a:p>
          <a:p>
            <a:endParaRPr lang="en-US" sz="60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1980534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06400" y="381000"/>
            <a:ext cx="8382000" cy="6299200"/>
          </a:xfrm>
        </p:spPr>
        <p:txBody>
          <a:bodyPr>
            <a:normAutofit/>
          </a:bodyPr>
          <a:lstStyle/>
          <a:p>
            <a:pPr marL="0" indent="0">
              <a:buNone/>
            </a:pPr>
            <a:r>
              <a:rPr lang="en-US" altLang="zh-TW" sz="6000" b="1" dirty="0">
                <a:latin typeface="+mj-lt"/>
              </a:rPr>
              <a:t>6. Respect</a:t>
            </a:r>
          </a:p>
          <a:p>
            <a:pPr marL="0" indent="0">
              <a:buNone/>
            </a:pPr>
            <a:r>
              <a:rPr lang="en-US" altLang="zh-TW" sz="6000" b="1" dirty="0"/>
              <a:t>Proverbs 11:12 - </a:t>
            </a:r>
            <a:r>
              <a:rPr lang="en-US" altLang="zh-TW" sz="6000" b="1" dirty="0">
                <a:latin typeface="+mj-lt"/>
              </a:rPr>
              <a:t>Whoever derides their neighbor has no sense, but the one who has understanding holds their tongue. </a:t>
            </a:r>
          </a:p>
          <a:p>
            <a:pPr marL="0" indent="0">
              <a:buNone/>
            </a:pPr>
            <a:endParaRPr lang="en-US" sz="6000" dirty="0">
              <a:latin typeface="+mj-lt"/>
            </a:endParaRPr>
          </a:p>
        </p:txBody>
      </p:sp>
    </p:spTree>
    <p:extLst>
      <p:ext uri="{BB962C8B-B14F-4D97-AF65-F5344CB8AC3E}">
        <p14:creationId xmlns:p14="http://schemas.microsoft.com/office/powerpoint/2010/main" val="7971652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32522" y="172278"/>
            <a:ext cx="8640417" cy="5219700"/>
          </a:xfrm>
        </p:spPr>
        <p:txBody>
          <a:bodyPr>
            <a:noAutofit/>
          </a:bodyPr>
          <a:lstStyle/>
          <a:p>
            <a:pPr marL="0" indent="0">
              <a:buNone/>
            </a:pPr>
            <a:r>
              <a:rPr lang="zh-TW" altLang="en-US" sz="6000" b="1" dirty="0">
                <a:latin typeface="+mj-ea"/>
                <a:ea typeface="+mj-ea"/>
              </a:rPr>
              <a:t>你需要在不違反真理的情況下尊重人的想法</a:t>
            </a:r>
            <a:r>
              <a:rPr lang="zh-TW" altLang="en-US" sz="6000" b="1" dirty="0">
                <a:latin typeface="+mj-ea"/>
              </a:rPr>
              <a:t>、</a:t>
            </a:r>
            <a:r>
              <a:rPr lang="zh-CN" altLang="en-US" sz="6000" b="1" dirty="0">
                <a:latin typeface="+mj-ea"/>
                <a:ea typeface="+mj-ea"/>
              </a:rPr>
              <a:t>邊境</a:t>
            </a:r>
            <a:r>
              <a:rPr lang="zh-TW" altLang="en-US" sz="6000" b="1" dirty="0">
                <a:latin typeface="+mj-ea"/>
              </a:rPr>
              <a:t>、和</a:t>
            </a:r>
            <a:r>
              <a:rPr lang="zh-TW" altLang="en-US" sz="6000" b="1" dirty="0">
                <a:latin typeface="+mj-ea"/>
                <a:ea typeface="+mj-ea"/>
              </a:rPr>
              <a:t>空間</a:t>
            </a:r>
            <a:endParaRPr lang="en-US" altLang="zh-TW" sz="6000" b="1" dirty="0">
              <a:latin typeface="+mj-ea"/>
              <a:ea typeface="+mj-ea"/>
            </a:endParaRPr>
          </a:p>
          <a:p>
            <a:pPr marL="0" indent="0">
              <a:buNone/>
            </a:pPr>
            <a:r>
              <a:rPr lang="en-US" sz="6000" b="1" dirty="0">
                <a:latin typeface="+mj-lt"/>
                <a:ea typeface="PMingLiU" panose="02020500000000000000" pitchFamily="18" charset="-120"/>
              </a:rPr>
              <a:t>You need to respect others’ thinking, boundaries, and space without violating the truth</a:t>
            </a: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4449612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0574" y="357809"/>
            <a:ext cx="8534400" cy="4229100"/>
          </a:xfrm>
        </p:spPr>
        <p:txBody>
          <a:bodyPr>
            <a:noAutofit/>
          </a:bodyPr>
          <a:lstStyle/>
          <a:p>
            <a:pPr marL="0" indent="0">
              <a:buNone/>
            </a:pPr>
            <a:r>
              <a:rPr lang="zh-TW" altLang="en-US" sz="6000" b="1" dirty="0">
                <a:latin typeface="+mj-ea"/>
                <a:ea typeface="+mj-ea"/>
              </a:rPr>
              <a:t>箴言</a:t>
            </a:r>
            <a:r>
              <a:rPr lang="en-US" altLang="zh-TW" sz="6000" b="1" dirty="0">
                <a:latin typeface="+mj-lt"/>
                <a:ea typeface="+mj-ea"/>
              </a:rPr>
              <a:t>Proverbs </a:t>
            </a:r>
            <a:r>
              <a:rPr lang="en-US" sz="6000" b="1" dirty="0">
                <a:latin typeface="+mj-lt"/>
                <a:ea typeface="+mj-ea"/>
              </a:rPr>
              <a:t>25:17</a:t>
            </a:r>
            <a:r>
              <a:rPr lang="en-US" sz="6000" b="1" dirty="0">
                <a:latin typeface="+mj-ea"/>
                <a:ea typeface="+mj-ea"/>
              </a:rPr>
              <a:t> </a:t>
            </a:r>
          </a:p>
          <a:p>
            <a:pPr marL="0" indent="0">
              <a:buNone/>
            </a:pPr>
            <a:r>
              <a:rPr lang="zh-TW" altLang="en-US" sz="6000" b="1" dirty="0">
                <a:latin typeface="+mj-ea"/>
                <a:ea typeface="+mj-ea"/>
              </a:rPr>
              <a:t>你的腳要少進鄰舍的家</a:t>
            </a:r>
            <a:r>
              <a:rPr lang="en-US" altLang="zh-TW" sz="6000" b="1" dirty="0">
                <a:latin typeface="+mj-ea"/>
                <a:ea typeface="+mj-ea"/>
              </a:rPr>
              <a:t>,</a:t>
            </a:r>
            <a:r>
              <a:rPr lang="zh-TW" altLang="en-US" sz="6000" b="1" dirty="0">
                <a:latin typeface="+mj-ea"/>
                <a:ea typeface="+mj-ea"/>
              </a:rPr>
              <a:t>恐怕他厭煩你</a:t>
            </a:r>
            <a:r>
              <a:rPr lang="en-US" altLang="zh-TW" sz="6000" b="1" dirty="0">
                <a:latin typeface="+mj-ea"/>
              </a:rPr>
              <a:t>,</a:t>
            </a:r>
            <a:r>
              <a:rPr lang="zh-TW" altLang="en-US" sz="6000" b="1" dirty="0">
                <a:latin typeface="+mj-ea"/>
                <a:ea typeface="+mj-ea"/>
              </a:rPr>
              <a:t>恨惡你。</a:t>
            </a:r>
            <a:endParaRPr lang="en-US" sz="6000" b="1" dirty="0">
              <a:latin typeface="+mj-ea"/>
              <a:ea typeface="+mj-ea"/>
            </a:endParaRPr>
          </a:p>
          <a:p>
            <a:pPr marL="0" indent="0">
              <a:buNone/>
            </a:pPr>
            <a:r>
              <a:rPr lang="en-US" altLang="zh-TW" sz="6000" b="1" dirty="0"/>
              <a:t>Seldom set foot in your neighbor’s house — too much of you, and they will hate you. </a:t>
            </a:r>
            <a:endParaRPr lang="en-US" sz="6000" dirty="0"/>
          </a:p>
          <a:p>
            <a:pPr marL="0" indent="0">
              <a:buNone/>
            </a:pPr>
            <a:endParaRPr lang="en-US" sz="64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5009704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solidFill>
                  <a:srgbClr val="0070C0"/>
                </a:solidFill>
                <a:highlight>
                  <a:srgbClr val="FFFF00"/>
                </a:highlight>
                <a:latin typeface="+mj-ea"/>
                <a:ea typeface="+mj-ea"/>
              </a:rPr>
              <a:t>禮</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a:t>
            </a:r>
            <a:r>
              <a:rPr lang="en-US" altLang="zh-TW" sz="6000" b="1" dirty="0">
                <a:solidFill>
                  <a:srgbClr val="0070C0"/>
                </a:solidFill>
                <a:highlight>
                  <a:srgbClr val="FFFF00"/>
                </a:highlight>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3116956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8600" y="478184"/>
            <a:ext cx="8686800" cy="5016500"/>
          </a:xfrm>
        </p:spPr>
        <p:txBody>
          <a:bodyPr>
            <a:noAutofit/>
          </a:bodyPr>
          <a:lstStyle/>
          <a:p>
            <a:pPr marL="0" indent="0">
              <a:buNone/>
            </a:pPr>
            <a:r>
              <a:rPr lang="en-US" altLang="zh-TW" sz="6000" b="1" dirty="0"/>
              <a:t>7. </a:t>
            </a:r>
            <a:r>
              <a:rPr lang="zh-CN" altLang="en-US" sz="6000" b="1" dirty="0">
                <a:latin typeface="+mj-ea"/>
                <a:ea typeface="+mj-ea"/>
              </a:rPr>
              <a:t>恆常</a:t>
            </a:r>
            <a:r>
              <a:rPr lang="zh-TW" altLang="en-US" sz="6000" b="1" dirty="0">
                <a:latin typeface="+mj-ea"/>
              </a:rPr>
              <a:t>，</a:t>
            </a:r>
            <a:r>
              <a:rPr lang="zh-CN" altLang="en-US" sz="6000" b="1" dirty="0">
                <a:latin typeface="+mj-ea"/>
                <a:ea typeface="+mj-ea"/>
              </a:rPr>
              <a:t>可靠</a:t>
            </a:r>
            <a:r>
              <a:rPr lang="en-US" altLang="zh-CN" sz="6000" b="1" dirty="0">
                <a:latin typeface="+mj-ea"/>
                <a:ea typeface="+mj-ea"/>
              </a:rPr>
              <a:t>-</a:t>
            </a:r>
            <a:r>
              <a:rPr lang="zh-TW" altLang="en-US" sz="6000" b="1" dirty="0">
                <a:latin typeface="+mj-ea"/>
                <a:ea typeface="+mj-ea"/>
              </a:rPr>
              <a:t>有福同享，有難同當</a:t>
            </a:r>
            <a:endParaRPr lang="en-US" altLang="zh-TW" sz="6000" b="1" dirty="0">
              <a:latin typeface="+mj-ea"/>
              <a:ea typeface="+mj-ea"/>
            </a:endParaRPr>
          </a:p>
          <a:p>
            <a:pPr marL="0" indent="0">
              <a:buNone/>
            </a:pPr>
            <a:endParaRPr lang="en-US" altLang="zh-CN" sz="2400" b="1" dirty="0">
              <a:latin typeface="+mj-ea"/>
              <a:ea typeface="+mj-ea"/>
            </a:endParaRPr>
          </a:p>
          <a:p>
            <a:pPr marL="0" indent="0">
              <a:buNone/>
            </a:pPr>
            <a:r>
              <a:rPr lang="en-US" altLang="zh-TW" sz="6000" b="1" dirty="0"/>
              <a:t>7. Constancy / reliability – being there in both good and bad times</a:t>
            </a:r>
            <a:endParaRPr lang="en-US" sz="60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5156808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1"/>
            <a:ext cx="8382000" cy="3771900"/>
          </a:xfrm>
        </p:spPr>
        <p:txBody>
          <a:bodyPr>
            <a:noAutofit/>
          </a:bodyPr>
          <a:lstStyle/>
          <a:p>
            <a:pPr marL="0" indent="0">
              <a:buNone/>
            </a:pPr>
            <a:r>
              <a:rPr lang="zh-TW" altLang="en-US" sz="6000" b="1" dirty="0">
                <a:latin typeface="+mj-ea"/>
                <a:ea typeface="+mj-ea"/>
              </a:rPr>
              <a:t>箴言</a:t>
            </a:r>
            <a:r>
              <a:rPr lang="zh-TW" altLang="en-US" sz="6000" b="1" dirty="0">
                <a:latin typeface="PMingLiU" panose="02020500000000000000" pitchFamily="18" charset="-120"/>
                <a:ea typeface="PMingLiU" panose="02020500000000000000" pitchFamily="18" charset="-120"/>
              </a:rPr>
              <a:t> </a:t>
            </a:r>
            <a:r>
              <a:rPr lang="en-US" altLang="zh-TW" sz="6000" b="1" dirty="0">
                <a:latin typeface="+mj-lt"/>
              </a:rPr>
              <a:t>17:17</a:t>
            </a:r>
            <a:r>
              <a:rPr lang="zh-TW" altLang="en-US" sz="6000" b="1" dirty="0">
                <a:latin typeface="+mj-lt"/>
              </a:rPr>
              <a:t> </a:t>
            </a:r>
            <a:r>
              <a:rPr lang="en-US" altLang="zh-TW" sz="6000" b="1" dirty="0">
                <a:latin typeface="+mj-lt"/>
              </a:rPr>
              <a:t>- </a:t>
            </a:r>
            <a:r>
              <a:rPr lang="zh-TW" altLang="en-US" sz="6000" b="1" dirty="0">
                <a:latin typeface="+mj-ea"/>
                <a:ea typeface="+mj-ea"/>
              </a:rPr>
              <a:t>朋友乃時常親愛，弟兄為患難而生。</a:t>
            </a:r>
            <a:endParaRPr lang="en-US" altLang="zh-TW" sz="6000" b="1" dirty="0">
              <a:latin typeface="+mj-ea"/>
              <a:ea typeface="+mj-ea"/>
            </a:endParaRPr>
          </a:p>
          <a:p>
            <a:pPr marL="0" indent="0">
              <a:buNone/>
            </a:pPr>
            <a:endParaRPr lang="en-US" altLang="zh-TW" sz="2400" b="1" dirty="0"/>
          </a:p>
          <a:p>
            <a:pPr marL="0" indent="0">
              <a:buNone/>
            </a:pPr>
            <a:r>
              <a:rPr lang="en-US" altLang="zh-TW" sz="6000" b="1" dirty="0"/>
              <a:t>Proverbs 17:17</a:t>
            </a:r>
            <a:endParaRPr lang="en-US" sz="6000" b="1" dirty="0">
              <a:latin typeface="+mj-ea"/>
              <a:ea typeface="+mj-ea"/>
            </a:endParaRPr>
          </a:p>
          <a:p>
            <a:pPr marL="0" indent="0">
              <a:buNone/>
            </a:pPr>
            <a:r>
              <a:rPr lang="en-US" altLang="zh-TW" sz="6000" b="1" dirty="0">
                <a:latin typeface="+mj-lt"/>
              </a:rPr>
              <a:t>A friend loves at all times, and a brother is born for a time of adversity.</a:t>
            </a:r>
          </a:p>
          <a:p>
            <a:pPr marL="0" indent="0">
              <a:buNone/>
            </a:pPr>
            <a:endParaRPr lang="en-US" sz="6000" dirty="0">
              <a:latin typeface="+mj-lt"/>
            </a:endParaRPr>
          </a:p>
        </p:txBody>
      </p:sp>
    </p:spTree>
    <p:extLst>
      <p:ext uri="{BB962C8B-B14F-4D97-AF65-F5344CB8AC3E}">
        <p14:creationId xmlns:p14="http://schemas.microsoft.com/office/powerpoint/2010/main" val="9102355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solidFill>
                  <a:srgbClr val="0070C0"/>
                </a:solidFill>
                <a:highlight>
                  <a:srgbClr val="FFFF00"/>
                </a:highlight>
                <a:latin typeface="+mj-ea"/>
                <a:ea typeface="+mj-ea"/>
              </a:rPr>
              <a:t>信</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Trust / integrity</a:t>
            </a:r>
            <a:endParaRPr lang="zh-TW" altLang="en-US" sz="6000" b="1" dirty="0">
              <a:solidFill>
                <a:srgbClr val="0070C0"/>
              </a:solidFill>
              <a:highlight>
                <a:srgbClr val="FFFF00"/>
              </a:highlight>
            </a:endParaRPr>
          </a:p>
        </p:txBody>
      </p:sp>
    </p:spTree>
    <p:extLst>
      <p:ext uri="{BB962C8B-B14F-4D97-AF65-F5344CB8AC3E}">
        <p14:creationId xmlns:p14="http://schemas.microsoft.com/office/powerpoint/2010/main" val="242332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2961" y="298175"/>
            <a:ext cx="8478078" cy="5816977"/>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基督徒都知道要恢復人與神的關係</a:t>
            </a:r>
            <a:endParaRPr lang="en-US" altLang="zh-TW" sz="58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Christians all know about the restoration of the relationship between man and God</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157282284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584201"/>
            <a:ext cx="8229600" cy="5016500"/>
          </a:xfrm>
        </p:spPr>
        <p:txBody>
          <a:bodyPr>
            <a:noAutofit/>
          </a:bodyPr>
          <a:lstStyle/>
          <a:p>
            <a:pPr marL="0" indent="0">
              <a:buNone/>
            </a:pPr>
            <a:r>
              <a:rPr lang="en-US" altLang="zh-CN" sz="6000" b="1" dirty="0">
                <a:latin typeface="+mj-lt"/>
                <a:ea typeface="PMingLiU" panose="02020500000000000000" pitchFamily="18" charset="-120"/>
              </a:rPr>
              <a:t>8. </a:t>
            </a:r>
            <a:r>
              <a:rPr lang="zh-CN" altLang="en-US" sz="6000" b="1" dirty="0">
                <a:latin typeface="+mj-ea"/>
                <a:ea typeface="+mj-ea"/>
              </a:rPr>
              <a:t>赦免</a:t>
            </a:r>
            <a:r>
              <a:rPr lang="en-US" sz="6000" b="1" dirty="0">
                <a:latin typeface="+mj-lt"/>
                <a:ea typeface="+mj-ea"/>
              </a:rPr>
              <a:t>, </a:t>
            </a:r>
            <a:r>
              <a:rPr lang="zh-TW" altLang="en-US" sz="6000" b="1" dirty="0">
                <a:latin typeface="+mj-ea"/>
                <a:ea typeface="+mj-ea"/>
              </a:rPr>
              <a:t>寬恕</a:t>
            </a:r>
            <a:r>
              <a:rPr lang="en-US" sz="6000" b="1" dirty="0"/>
              <a:t>, </a:t>
            </a:r>
            <a:r>
              <a:rPr lang="zh-TW" altLang="en-US" sz="6000" b="1" dirty="0">
                <a:latin typeface="+mj-ea"/>
                <a:ea typeface="+mj-ea"/>
              </a:rPr>
              <a:t>原諒 </a:t>
            </a:r>
            <a:r>
              <a:rPr lang="en-US" altLang="zh-TW" sz="6000" b="1" dirty="0">
                <a:latin typeface="+mj-ea"/>
                <a:ea typeface="+mj-ea"/>
              </a:rPr>
              <a:t>– </a:t>
            </a:r>
            <a:r>
              <a:rPr lang="zh-TW" altLang="en-US" sz="6000" b="1" dirty="0">
                <a:latin typeface="+mj-ea"/>
                <a:ea typeface="+mj-ea"/>
              </a:rPr>
              <a:t>因我們不都是完全人</a:t>
            </a:r>
            <a:endParaRPr lang="en-US" altLang="zh-TW" sz="6000" b="1" dirty="0">
              <a:latin typeface="+mj-ea"/>
              <a:ea typeface="+mj-ea"/>
            </a:endParaRPr>
          </a:p>
          <a:p>
            <a:pPr marL="0" indent="0">
              <a:buNone/>
            </a:pPr>
            <a:endParaRPr lang="en-US" sz="2400" b="1" dirty="0">
              <a:latin typeface="+mj-ea"/>
              <a:ea typeface="+mj-ea"/>
            </a:endParaRPr>
          </a:p>
          <a:p>
            <a:pPr marL="0" indent="0">
              <a:buNone/>
            </a:pPr>
            <a:r>
              <a:rPr lang="en-US" altLang="zh-TW" sz="6000" b="1" dirty="0"/>
              <a:t>8. Forgiveness – for we are not always perfect</a:t>
            </a:r>
          </a:p>
        </p:txBody>
      </p:sp>
    </p:spTree>
    <p:extLst>
      <p:ext uri="{BB962C8B-B14F-4D97-AF65-F5344CB8AC3E}">
        <p14:creationId xmlns:p14="http://schemas.microsoft.com/office/powerpoint/2010/main" val="26593729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198783" y="381000"/>
            <a:ext cx="8945217" cy="6096000"/>
          </a:xfrm>
        </p:spPr>
        <p:txBody>
          <a:bodyPr>
            <a:noAutofit/>
          </a:bodyPr>
          <a:lstStyle/>
          <a:p>
            <a:pPr marL="0" indent="0">
              <a:buNone/>
            </a:pPr>
            <a:r>
              <a:rPr lang="zh-TW" altLang="en-US" sz="5800" b="1" dirty="0">
                <a:latin typeface="+mj-ea"/>
              </a:rPr>
              <a:t>箴言</a:t>
            </a:r>
            <a:r>
              <a:rPr lang="en-US" altLang="zh-TW" sz="5800" b="1" dirty="0"/>
              <a:t>Proverbs </a:t>
            </a:r>
            <a:r>
              <a:rPr lang="en-US" sz="5800" b="1" dirty="0"/>
              <a:t>17:9</a:t>
            </a:r>
          </a:p>
          <a:p>
            <a:pPr marL="0" indent="0">
              <a:buNone/>
            </a:pPr>
            <a:r>
              <a:rPr lang="zh-TW" altLang="en-US" sz="5800" b="1" dirty="0">
                <a:latin typeface="+mj-ea"/>
              </a:rPr>
              <a:t>遮掩人過的尋求人愛，</a:t>
            </a:r>
            <a:endParaRPr lang="en-US" altLang="zh-TW" sz="5800" b="1" dirty="0">
              <a:latin typeface="+mj-ea"/>
            </a:endParaRPr>
          </a:p>
          <a:p>
            <a:pPr marL="0" indent="0">
              <a:buNone/>
            </a:pPr>
            <a:r>
              <a:rPr lang="zh-TW" altLang="en-US" sz="5800" b="1" dirty="0">
                <a:latin typeface="+mj-ea"/>
              </a:rPr>
              <a:t>屢次挑錯的離間密友。</a:t>
            </a:r>
            <a:endParaRPr lang="en-US" sz="5800" dirty="0">
              <a:latin typeface="+mj-ea"/>
            </a:endParaRPr>
          </a:p>
          <a:p>
            <a:pPr marL="0" indent="0">
              <a:buNone/>
            </a:pPr>
            <a:r>
              <a:rPr lang="en-US" altLang="zh-TW" sz="5800" b="1" dirty="0">
                <a:latin typeface="+mj-lt"/>
              </a:rPr>
              <a:t>Whoever would foster love covers over an offense, but whoever repeats the matter separates close friends.</a:t>
            </a:r>
          </a:p>
          <a:p>
            <a:pPr marL="0" indent="0">
              <a:buNone/>
            </a:pPr>
            <a:endParaRPr lang="en-US" sz="5800" dirty="0">
              <a:latin typeface="+mj-lt"/>
            </a:endParaRPr>
          </a:p>
        </p:txBody>
      </p:sp>
    </p:spTree>
    <p:extLst>
      <p:ext uri="{BB962C8B-B14F-4D97-AF65-F5344CB8AC3E}">
        <p14:creationId xmlns:p14="http://schemas.microsoft.com/office/powerpoint/2010/main" val="4912481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solidFill>
                  <a:srgbClr val="0070C0"/>
                </a:solidFill>
              </a:rPr>
              <a:t> </a:t>
            </a:r>
            <a:r>
              <a:rPr lang="zh-TW" altLang="en-US" sz="6000" b="1" dirty="0">
                <a:solidFill>
                  <a:srgbClr val="0070C0"/>
                </a:solidFill>
                <a:highlight>
                  <a:srgbClr val="FFFF00"/>
                </a:highlight>
                <a:latin typeface="+mj-ea"/>
                <a:ea typeface="+mj-ea"/>
              </a:rPr>
              <a:t>仁</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110417962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54497"/>
            <a:ext cx="8382000" cy="3771900"/>
          </a:xfrm>
        </p:spPr>
        <p:txBody>
          <a:bodyPr>
            <a:noAutofit/>
          </a:bodyPr>
          <a:lstStyle/>
          <a:p>
            <a:pPr marL="0" indent="0">
              <a:buNone/>
            </a:pPr>
            <a:r>
              <a:rPr lang="en-US" altLang="zh-TW" sz="6000" b="1" dirty="0">
                <a:latin typeface="+mj-lt"/>
                <a:ea typeface="+mj-ea"/>
              </a:rPr>
              <a:t>9. </a:t>
            </a:r>
            <a:r>
              <a:rPr lang="zh-TW" altLang="en-US" sz="6000" b="1" dirty="0">
                <a:latin typeface="+mj-ea"/>
                <a:ea typeface="+mj-ea"/>
              </a:rPr>
              <a:t>最後，運用智慧和經驗來辨別及協助做決定</a:t>
            </a:r>
            <a:endParaRPr lang="en-US" altLang="zh-TW" sz="6000" b="1" dirty="0">
              <a:latin typeface="+mj-ea"/>
              <a:ea typeface="+mj-ea"/>
            </a:endParaRPr>
          </a:p>
          <a:p>
            <a:pPr marL="0" indent="0">
              <a:buNone/>
            </a:pPr>
            <a:endParaRPr lang="en-US" altLang="zh-TW" sz="2400" b="1" dirty="0">
              <a:latin typeface="+mj-lt"/>
            </a:endParaRPr>
          </a:p>
          <a:p>
            <a:pPr marL="0" indent="0">
              <a:buNone/>
            </a:pPr>
            <a:r>
              <a:rPr lang="en-US" altLang="zh-TW" sz="6000" b="1" dirty="0">
                <a:latin typeface="+mj-lt"/>
              </a:rPr>
              <a:t>9. Finally, use wisdom and experience to discern</a:t>
            </a:r>
            <a:r>
              <a:rPr lang="zh-TW" altLang="en-US" sz="6000" b="1" dirty="0">
                <a:latin typeface="+mj-lt"/>
              </a:rPr>
              <a:t> </a:t>
            </a:r>
            <a:r>
              <a:rPr lang="en-US" altLang="zh-TW" sz="6000" b="1" dirty="0">
                <a:latin typeface="+mj-lt"/>
              </a:rPr>
              <a:t>and help make decisions</a:t>
            </a:r>
          </a:p>
          <a:p>
            <a:pPr marL="0" indent="0">
              <a:buNone/>
            </a:pPr>
            <a:endParaRPr lang="en-US" sz="6000" dirty="0">
              <a:latin typeface="+mj-lt"/>
            </a:endParaRPr>
          </a:p>
        </p:txBody>
      </p:sp>
    </p:spTree>
    <p:extLst>
      <p:ext uri="{BB962C8B-B14F-4D97-AF65-F5344CB8AC3E}">
        <p14:creationId xmlns:p14="http://schemas.microsoft.com/office/powerpoint/2010/main" val="240986959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54000" y="447263"/>
            <a:ext cx="8636000" cy="3771900"/>
          </a:xfrm>
        </p:spPr>
        <p:txBody>
          <a:bodyPr>
            <a:noAutofit/>
          </a:bodyPr>
          <a:lstStyle/>
          <a:p>
            <a:pPr marL="0" indent="0">
              <a:buNone/>
            </a:pPr>
            <a:r>
              <a:rPr lang="zh-TW" altLang="en-US" sz="6000" b="1" dirty="0">
                <a:latin typeface="+mj-ea"/>
                <a:ea typeface="+mj-ea"/>
              </a:rPr>
              <a:t>馬太福音</a:t>
            </a:r>
            <a:r>
              <a:rPr lang="zh-TW" altLang="en-US" sz="6000" b="1" dirty="0">
                <a:latin typeface="+mj-lt"/>
                <a:ea typeface="+mj-ea"/>
              </a:rPr>
              <a:t> </a:t>
            </a:r>
            <a:r>
              <a:rPr lang="en-US" altLang="zh-TW" sz="6000" b="1" dirty="0">
                <a:latin typeface="+mj-lt"/>
                <a:ea typeface="+mj-ea"/>
              </a:rPr>
              <a:t>10:16</a:t>
            </a:r>
          </a:p>
          <a:p>
            <a:pPr marL="0" indent="0">
              <a:buNone/>
            </a:pPr>
            <a:r>
              <a:rPr lang="zh-TW" altLang="en-US" sz="6000" b="1" dirty="0">
                <a:latin typeface="+mj-ea"/>
                <a:ea typeface="+mj-ea"/>
              </a:rPr>
              <a:t>耶穌吩咐他的門徒說：「我差你們去，如同羊進入狼群，所以你們要</a:t>
            </a:r>
            <a:r>
              <a:rPr lang="zh-TW" altLang="en-US" sz="6000" b="1" dirty="0">
                <a:solidFill>
                  <a:srgbClr val="C00000"/>
                </a:solidFill>
                <a:latin typeface="+mj-ea"/>
                <a:ea typeface="+mj-ea"/>
              </a:rPr>
              <a:t>靈巧像蛇</a:t>
            </a:r>
            <a:r>
              <a:rPr lang="zh-TW" altLang="en-US" sz="6000" b="1" dirty="0">
                <a:latin typeface="+mj-ea"/>
                <a:ea typeface="+mj-ea"/>
              </a:rPr>
              <a:t>，馴良像鴿子。」</a:t>
            </a:r>
            <a:endParaRPr lang="en-US" sz="6000" dirty="0">
              <a:latin typeface="+mj-lt"/>
            </a:endParaRPr>
          </a:p>
        </p:txBody>
      </p:sp>
    </p:spTree>
    <p:extLst>
      <p:ext uri="{BB962C8B-B14F-4D97-AF65-F5344CB8AC3E}">
        <p14:creationId xmlns:p14="http://schemas.microsoft.com/office/powerpoint/2010/main" val="401310215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54497"/>
            <a:ext cx="8382000" cy="3771900"/>
          </a:xfrm>
        </p:spPr>
        <p:txBody>
          <a:bodyPr>
            <a:noAutofit/>
          </a:bodyPr>
          <a:lstStyle/>
          <a:p>
            <a:pPr marL="0" indent="0">
              <a:buNone/>
            </a:pPr>
            <a:r>
              <a:rPr lang="en-US" altLang="zh-TW" sz="6000" b="1" dirty="0">
                <a:latin typeface="+mj-lt"/>
              </a:rPr>
              <a:t>Matthew 10:16</a:t>
            </a:r>
          </a:p>
          <a:p>
            <a:pPr marL="0" indent="0">
              <a:buNone/>
            </a:pPr>
            <a:r>
              <a:rPr lang="en-US" altLang="zh-TW" sz="6000" b="1" dirty="0">
                <a:latin typeface="+mj-lt"/>
              </a:rPr>
              <a:t>Jesus said to the disciples, “I am sending you out like sheep among wolves. Therefore </a:t>
            </a:r>
            <a:r>
              <a:rPr lang="en-US" altLang="zh-TW" sz="6000" b="1" dirty="0">
                <a:solidFill>
                  <a:srgbClr val="C00000"/>
                </a:solidFill>
                <a:latin typeface="+mj-lt"/>
              </a:rPr>
              <a:t>be as shrewd as snakes</a:t>
            </a:r>
            <a:r>
              <a:rPr lang="en-US" altLang="zh-TW" sz="6000" b="1" dirty="0">
                <a:latin typeface="+mj-lt"/>
              </a:rPr>
              <a:t> and as innocent as doves.”</a:t>
            </a:r>
            <a:endParaRPr lang="en-US" sz="6000" dirty="0">
              <a:latin typeface="+mj-lt"/>
            </a:endParaRPr>
          </a:p>
        </p:txBody>
      </p:sp>
    </p:spTree>
    <p:extLst>
      <p:ext uri="{BB962C8B-B14F-4D97-AF65-F5344CB8AC3E}">
        <p14:creationId xmlns:p14="http://schemas.microsoft.com/office/powerpoint/2010/main" val="197085072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4982" y="314740"/>
            <a:ext cx="8594035" cy="5219700"/>
          </a:xfrm>
        </p:spPr>
        <p:txBody>
          <a:bodyPr>
            <a:noAutofit/>
          </a:bodyPr>
          <a:lstStyle/>
          <a:p>
            <a:pPr marL="0" indent="0">
              <a:buNone/>
            </a:pPr>
            <a:r>
              <a:rPr lang="zh-TW" altLang="en-US" sz="6000" b="1" dirty="0">
                <a:latin typeface="+mj-ea"/>
                <a:ea typeface="+mj-ea"/>
              </a:rPr>
              <a:t>並非所有自稱為</a:t>
            </a:r>
            <a:r>
              <a:rPr lang="en-US" altLang="zh-TW" sz="6000" b="1" dirty="0">
                <a:latin typeface="+mj-lt"/>
                <a:ea typeface="+mj-ea"/>
              </a:rPr>
              <a:t>“</a:t>
            </a:r>
            <a:r>
              <a:rPr lang="zh-TW" altLang="en-US" sz="6000" b="1" dirty="0">
                <a:latin typeface="+mj-ea"/>
                <a:ea typeface="+mj-ea"/>
              </a:rPr>
              <a:t>基督徒</a:t>
            </a:r>
            <a:r>
              <a:rPr lang="en-US" altLang="zh-TW" sz="6000" b="1" dirty="0"/>
              <a:t>”</a:t>
            </a:r>
            <a:r>
              <a:rPr lang="zh-TW" altLang="en-US" sz="6000" b="1" dirty="0">
                <a:latin typeface="+mj-ea"/>
              </a:rPr>
              <a:t>的人</a:t>
            </a:r>
            <a:r>
              <a:rPr lang="zh-TW" altLang="en-US" sz="6000" b="1" dirty="0">
                <a:latin typeface="+mj-ea"/>
                <a:ea typeface="+mj-ea"/>
              </a:rPr>
              <a:t>都是內心純潔正直的</a:t>
            </a:r>
            <a:r>
              <a:rPr lang="en-US" altLang="zh-TW" sz="6000" b="1" dirty="0">
                <a:latin typeface="+mj-ea"/>
                <a:ea typeface="+mj-ea"/>
              </a:rPr>
              <a:t>,</a:t>
            </a:r>
            <a:r>
              <a:rPr lang="zh-TW" altLang="en-US" sz="6000" b="1" dirty="0">
                <a:latin typeface="+mj-ea"/>
                <a:ea typeface="+mj-ea"/>
              </a:rPr>
              <a:t>因此您還是得要小心</a:t>
            </a:r>
            <a:r>
              <a:rPr lang="en-US" altLang="zh-TW" sz="6000" b="1" dirty="0">
                <a:latin typeface="+mj-ea"/>
                <a:ea typeface="+mj-ea"/>
              </a:rPr>
              <a:t>…</a:t>
            </a:r>
          </a:p>
          <a:p>
            <a:pPr marL="0" indent="0">
              <a:buNone/>
            </a:pPr>
            <a:endParaRPr lang="en-US" sz="2400" b="1" dirty="0">
              <a:latin typeface="+mj-ea"/>
              <a:ea typeface="+mj-ea"/>
            </a:endParaRPr>
          </a:p>
          <a:p>
            <a:pPr marL="0" indent="0">
              <a:buNone/>
            </a:pPr>
            <a:r>
              <a:rPr lang="en-US" sz="6000" b="1" dirty="0">
                <a:latin typeface="+mj-lt"/>
                <a:ea typeface="PMingLiU" panose="02020500000000000000" pitchFamily="18" charset="-120"/>
              </a:rPr>
              <a:t>Not all “Christians” are pure in heart, and so you need to be careful also…</a:t>
            </a:r>
          </a:p>
          <a:p>
            <a:pPr marL="0" indent="0">
              <a:buNone/>
            </a:pPr>
            <a:endParaRPr lang="en-US" altLang="zh-CN" sz="6000" b="1" dirty="0">
              <a:latin typeface="PMingLiU" panose="02020500000000000000" pitchFamily="18" charset="-120"/>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210931338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zh-TW" altLang="en-US" sz="6000" b="1" dirty="0">
                <a:latin typeface="+mj-ea"/>
                <a:ea typeface="+mj-ea"/>
              </a:rPr>
              <a:t>因此</a:t>
            </a:r>
            <a:r>
              <a:rPr lang="en-US" altLang="zh-TW" sz="6000" b="1" dirty="0">
                <a:latin typeface="+mj-ea"/>
                <a:ea typeface="+mj-ea"/>
              </a:rPr>
              <a:t>,</a:t>
            </a:r>
            <a:r>
              <a:rPr lang="zh-TW" altLang="en-US" sz="6000" b="1" dirty="0">
                <a:latin typeface="+mj-ea"/>
                <a:ea typeface="+mj-ea"/>
              </a:rPr>
              <a:t>請注意各種跡象</a:t>
            </a:r>
            <a:r>
              <a:rPr lang="en-US" altLang="zh-TW" sz="6000" b="1" dirty="0">
                <a:latin typeface="+mj-ea"/>
                <a:ea typeface="+mj-ea"/>
              </a:rPr>
              <a:t>,</a:t>
            </a:r>
            <a:r>
              <a:rPr lang="zh-TW" altLang="en-US" sz="6000" b="1" dirty="0">
                <a:latin typeface="+mj-ea"/>
                <a:ea typeface="+mj-ea"/>
              </a:rPr>
              <a:t>不要盲目相信任何人。神會賜予我們分辨諸靈的能力。</a:t>
            </a:r>
            <a:endParaRPr lang="en-US" altLang="zh-TW" sz="6000" b="1" dirty="0">
              <a:latin typeface="+mj-ea"/>
              <a:ea typeface="+mj-ea"/>
            </a:endParaRPr>
          </a:p>
          <a:p>
            <a:pPr marL="0" indent="0">
              <a:buNone/>
            </a:pPr>
            <a:endParaRPr lang="en-US" sz="2400" b="1" dirty="0">
              <a:latin typeface="+mj-ea"/>
              <a:ea typeface="+mj-ea"/>
            </a:endParaRPr>
          </a:p>
          <a:p>
            <a:pPr marL="0" indent="0">
              <a:buNone/>
            </a:pPr>
            <a:r>
              <a:rPr lang="en-US" sz="6000" b="1" dirty="0">
                <a:latin typeface="+mj-lt"/>
                <a:ea typeface="PMingLiU" panose="02020500000000000000" pitchFamily="18" charset="-120"/>
              </a:rPr>
              <a:t>So watch for signs and not trust anyone blindly.  God will give us the ability of discernment.</a:t>
            </a:r>
          </a:p>
          <a:p>
            <a:pPr marL="0" indent="0">
              <a:buNone/>
            </a:pPr>
            <a:endParaRPr lang="en-US" altLang="zh-CN" sz="6000" b="1" dirty="0">
              <a:latin typeface="PMingLiU" panose="02020500000000000000" pitchFamily="18" charset="-120"/>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408943271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zh-TW" altLang="en-US" sz="6000" b="1" dirty="0">
                <a:latin typeface="+mj-ea"/>
              </a:rPr>
              <a:t>神不會阻止所有</a:t>
            </a:r>
            <a:r>
              <a:rPr lang="zh-TW" altLang="en-US" sz="6000" b="1" dirty="0">
                <a:latin typeface="+mj-ea"/>
                <a:ea typeface="+mj-ea"/>
              </a:rPr>
              <a:t>的傷害。 它們是神給您的學習經驗。</a:t>
            </a:r>
            <a:endParaRPr lang="en-US" altLang="zh-TW" sz="6000" b="1" dirty="0">
              <a:latin typeface="+mj-ea"/>
              <a:ea typeface="+mj-ea"/>
            </a:endParaRPr>
          </a:p>
          <a:p>
            <a:pPr marL="0" indent="0">
              <a:buNone/>
            </a:pPr>
            <a:endParaRPr lang="en-US" sz="2400" b="1" dirty="0">
              <a:latin typeface="+mj-ea"/>
              <a:ea typeface="+mj-ea"/>
            </a:endParaRPr>
          </a:p>
          <a:p>
            <a:pPr marL="0" indent="0">
              <a:buNone/>
            </a:pPr>
            <a:r>
              <a:rPr lang="en-US" altLang="zh-TW" sz="6000" b="1" dirty="0">
                <a:ea typeface="PMingLiU" panose="02020500000000000000" pitchFamily="18" charset="-120"/>
              </a:rPr>
              <a:t>God won’t prevent all the injuries</a:t>
            </a:r>
            <a:r>
              <a:rPr lang="en-US" altLang="zh-TW" sz="6000" b="1" dirty="0">
                <a:latin typeface="+mj-lt"/>
                <a:ea typeface="PMingLiU" panose="02020500000000000000" pitchFamily="18" charset="-120"/>
              </a:rPr>
              <a:t>.  They are meant as learning experiences for you.</a:t>
            </a:r>
            <a:endParaRPr lang="en-US" altLang="zh-CN" sz="6000" b="1" dirty="0">
              <a:latin typeface="PMingLiU" panose="02020500000000000000" pitchFamily="18" charset="-120"/>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30785556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91548" y="142461"/>
            <a:ext cx="8753060" cy="5219700"/>
          </a:xfrm>
        </p:spPr>
        <p:txBody>
          <a:bodyPr>
            <a:noAutofit/>
          </a:bodyPr>
          <a:lstStyle/>
          <a:p>
            <a:pPr marL="0" indent="0">
              <a:buNone/>
            </a:pPr>
            <a:r>
              <a:rPr lang="zh-TW" altLang="en-US" sz="6000" b="1" dirty="0">
                <a:latin typeface="+mj-ea"/>
              </a:rPr>
              <a:t>但如果你願意饒恕他人並讓神在你裡面工作，神就會治愈一切的創傷</a:t>
            </a:r>
            <a:r>
              <a:rPr lang="zh-TW" altLang="en-US" sz="6000" b="1" dirty="0">
                <a:latin typeface="+mj-ea"/>
                <a:ea typeface="+mj-ea"/>
              </a:rPr>
              <a:t>。</a:t>
            </a:r>
            <a:endParaRPr lang="en-US" altLang="zh-TW" sz="6000" b="1" dirty="0">
              <a:latin typeface="+mj-ea"/>
              <a:ea typeface="+mj-ea"/>
            </a:endParaRPr>
          </a:p>
          <a:p>
            <a:pPr marL="0" indent="0">
              <a:buNone/>
            </a:pPr>
            <a:endParaRPr lang="en-US" sz="2400" b="1" dirty="0">
              <a:latin typeface="+mj-ea"/>
              <a:ea typeface="+mj-ea"/>
            </a:endParaRPr>
          </a:p>
          <a:p>
            <a:pPr marL="0" indent="0">
              <a:buNone/>
            </a:pPr>
            <a:r>
              <a:rPr lang="en-US" altLang="zh-TW" sz="6000" b="1" dirty="0">
                <a:ea typeface="PMingLiU" panose="02020500000000000000" pitchFamily="18" charset="-120"/>
              </a:rPr>
              <a:t>But God will heal all wounds if you would forgive others and let Him work in you.</a:t>
            </a:r>
            <a:endParaRPr lang="en-US" altLang="zh-CN" sz="6000" b="1" dirty="0">
              <a:latin typeface="PMingLiU" panose="02020500000000000000" pitchFamily="18" charset="-120"/>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252952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920621"/>
            <a:ext cx="8743122" cy="5016758"/>
          </a:xfrm>
          <a:prstGeom prst="rect">
            <a:avLst/>
          </a:prstGeom>
        </p:spPr>
        <p:txBody>
          <a:bodyPr wrap="square">
            <a:spAutoFit/>
          </a:bodyPr>
          <a:lstStyle/>
          <a:p>
            <a:r>
              <a:rPr lang="zh-TW" altLang="en-US" sz="6400" b="1" kern="1000" spc="-50" dirty="0">
                <a:latin typeface="DFKai-SB" panose="03000509000000000000" pitchFamily="65" charset="-120"/>
                <a:ea typeface="DFKai-SB" panose="03000509000000000000" pitchFamily="65" charset="-120"/>
              </a:rPr>
              <a:t>提摩太前書</a:t>
            </a:r>
            <a:r>
              <a:rPr lang="zh-TW" altLang="en-US" sz="6400" b="1" kern="1000" spc="-50" dirty="0">
                <a:latin typeface="+mj-lt"/>
                <a:ea typeface="DFKai-SB" panose="03000509000000000000" pitchFamily="65" charset="-120"/>
              </a:rPr>
              <a:t> </a:t>
            </a:r>
            <a:r>
              <a:rPr lang="en-US" altLang="zh-TW" sz="6400" b="1" kern="1000" spc="-50" dirty="0">
                <a:latin typeface="+mj-lt"/>
                <a:ea typeface="DFKai-SB" panose="03000509000000000000" pitchFamily="65" charset="-120"/>
              </a:rPr>
              <a:t>2:5-6a - </a:t>
            </a:r>
            <a:r>
              <a:rPr lang="zh-TW" altLang="en-US" sz="6400" b="1" kern="1000" spc="-50" dirty="0">
                <a:latin typeface="DFKai-SB" panose="03000509000000000000" pitchFamily="65" charset="-120"/>
                <a:ea typeface="DFKai-SB" panose="03000509000000000000" pitchFamily="65" charset="-120"/>
              </a:rPr>
              <a:t>因為只有一位神</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在神和人中間只有一位中保</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乃是降世為人的</a:t>
            </a:r>
            <a:r>
              <a:rPr lang="zh-TW" altLang="en-US" sz="6400" b="1" kern="1000" spc="-50" dirty="0">
                <a:solidFill>
                  <a:srgbClr val="0070C0"/>
                </a:solidFill>
                <a:latin typeface="DFKai-SB" panose="03000509000000000000" pitchFamily="65" charset="-120"/>
                <a:ea typeface="DFKai-SB" panose="03000509000000000000" pitchFamily="65" charset="-120"/>
              </a:rPr>
              <a:t>基督耶穌</a:t>
            </a:r>
            <a:r>
              <a:rPr lang="en-US" altLang="zh-TW" sz="6400" b="1" kern="1000" spc="-50" dirty="0">
                <a:solidFill>
                  <a:srgbClr val="0070C0"/>
                </a:solidFill>
                <a:latin typeface="DFKai-SB" panose="03000509000000000000" pitchFamily="65" charset="-120"/>
                <a:ea typeface="DFKai-SB" panose="03000509000000000000" pitchFamily="65" charset="-120"/>
              </a:rPr>
              <a:t>,</a:t>
            </a:r>
            <a:r>
              <a:rPr lang="zh-TW" altLang="en-US" sz="6400" b="1" kern="1000" spc="-50" dirty="0">
                <a:solidFill>
                  <a:srgbClr val="0070C0"/>
                </a:solidFill>
                <a:latin typeface="DFKai-SB" panose="03000509000000000000" pitchFamily="65" charset="-120"/>
                <a:ea typeface="DFKai-SB" panose="03000509000000000000" pitchFamily="65" charset="-120"/>
              </a:rPr>
              <a:t>他捨自己做萬人的贖價</a:t>
            </a:r>
            <a:r>
              <a:rPr lang="en-US" altLang="zh-TW" sz="6400" b="1" kern="1000" spc="-50" dirty="0">
                <a:latin typeface="DFKai-SB" panose="03000509000000000000" pitchFamily="65" charset="-120"/>
                <a:ea typeface="DFKai-SB" panose="03000509000000000000" pitchFamily="65" charset="-120"/>
              </a:rPr>
              <a:t>…</a:t>
            </a:r>
            <a:endParaRPr lang="zh-TW" altLang="en-US" sz="64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28158433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solidFill>
                  <a:srgbClr val="0070C0"/>
                </a:solidFill>
                <a:highlight>
                  <a:srgbClr val="FFFF00"/>
                </a:highlight>
              </a:rPr>
              <a:t> </a:t>
            </a:r>
            <a:r>
              <a:rPr lang="zh-TW" altLang="en-US" sz="6000" b="1" dirty="0">
                <a:solidFill>
                  <a:srgbClr val="0070C0"/>
                </a:solidFill>
                <a:highlight>
                  <a:srgbClr val="FFFF00"/>
                </a:highlight>
                <a:latin typeface="+mj-ea"/>
                <a:ea typeface="+mj-ea"/>
              </a:rPr>
              <a:t>智</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27753775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6000" b="1" dirty="0">
                <a:latin typeface="+mj-ea"/>
                <a:ea typeface="+mj-ea"/>
              </a:rPr>
              <a:t>那夫妻的關係又是如何</a:t>
            </a:r>
            <a:r>
              <a:rPr lang="en-US" altLang="zh-TW" sz="6000" b="1" dirty="0">
                <a:ea typeface="PMingLiU" panose="02020500000000000000" pitchFamily="18" charset="-120"/>
              </a:rPr>
              <a:t>?</a:t>
            </a:r>
            <a:endParaRPr lang="en-US" altLang="zh-TW" sz="6000" b="1" dirty="0">
              <a:latin typeface="+mj-lt"/>
              <a:ea typeface="+mj-ea"/>
            </a:endParaRPr>
          </a:p>
          <a:p>
            <a:pPr marL="0" indent="0">
              <a:lnSpc>
                <a:spcPct val="100000"/>
              </a:lnSpc>
              <a:spcAft>
                <a:spcPts val="800"/>
              </a:spcAft>
              <a:buNone/>
            </a:pPr>
            <a:endParaRPr lang="en-US" altLang="zh-TW" sz="2400" b="1" dirty="0">
              <a:latin typeface="+mj-ea"/>
              <a:ea typeface="+mj-ea"/>
            </a:endParaRPr>
          </a:p>
          <a:p>
            <a:pPr marL="0" indent="0">
              <a:lnSpc>
                <a:spcPct val="100000"/>
              </a:lnSpc>
              <a:spcAft>
                <a:spcPts val="800"/>
              </a:spcAft>
              <a:buNone/>
            </a:pPr>
            <a:r>
              <a:rPr lang="en-US" altLang="zh-TW" sz="6000" b="1" dirty="0">
                <a:latin typeface="+mj-lt"/>
                <a:ea typeface="PMingLiU" panose="02020500000000000000" pitchFamily="18" charset="-120"/>
              </a:rPr>
              <a:t>What about the husband-and-wife relationship?  What does the Bible say?</a:t>
            </a:r>
            <a:endParaRPr lang="en-US" sz="6000" b="1" dirty="0">
              <a:latin typeface="+mj-lt"/>
              <a:ea typeface="PMingLiU" panose="02020500000000000000" pitchFamily="18" charset="-120"/>
            </a:endParaRPr>
          </a:p>
        </p:txBody>
      </p:sp>
    </p:spTree>
    <p:extLst>
      <p:ext uri="{BB962C8B-B14F-4D97-AF65-F5344CB8AC3E}">
        <p14:creationId xmlns:p14="http://schemas.microsoft.com/office/powerpoint/2010/main" val="14330646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0"/>
            <a:ext cx="8737600" cy="6096000"/>
          </a:xfrm>
        </p:spPr>
        <p:txBody>
          <a:bodyPr>
            <a:noAutofit/>
          </a:bodyPr>
          <a:lstStyle/>
          <a:p>
            <a:pPr marL="0" indent="0">
              <a:lnSpc>
                <a:spcPct val="100000"/>
              </a:lnSpc>
              <a:spcAft>
                <a:spcPts val="800"/>
              </a:spcAft>
              <a:buNone/>
            </a:pPr>
            <a:r>
              <a:rPr lang="zh-TW" altLang="en-US" sz="6000" b="1" dirty="0">
                <a:latin typeface="+mj-ea"/>
                <a:ea typeface="+mj-ea"/>
              </a:rPr>
              <a:t>以上所有指導均適用， 但重點不同。</a:t>
            </a:r>
            <a:endParaRPr lang="en-US" altLang="zh-TW" sz="2400" b="1" dirty="0">
              <a:latin typeface="+mj-ea"/>
              <a:ea typeface="+mj-ea"/>
            </a:endParaRPr>
          </a:p>
          <a:p>
            <a:pPr marL="0" indent="0">
              <a:lnSpc>
                <a:spcPct val="100000"/>
              </a:lnSpc>
              <a:spcAft>
                <a:spcPts val="800"/>
              </a:spcAft>
              <a:buNone/>
            </a:pPr>
            <a:r>
              <a:rPr lang="en-US" altLang="zh-TW" sz="6000" b="1" dirty="0">
                <a:latin typeface="+mj-lt"/>
                <a:ea typeface="PMingLiU" panose="02020500000000000000" pitchFamily="18" charset="-120"/>
              </a:rPr>
              <a:t>All the above guidance apply, but with different emphasis.</a:t>
            </a:r>
          </a:p>
          <a:p>
            <a:pPr marL="0" indent="0">
              <a:lnSpc>
                <a:spcPct val="100000"/>
              </a:lnSpc>
              <a:spcAft>
                <a:spcPts val="800"/>
              </a:spcAft>
              <a:buNone/>
            </a:pPr>
            <a:r>
              <a:rPr lang="zh-TW" altLang="en-US" sz="6000" b="1" dirty="0">
                <a:latin typeface="+mj-ea"/>
                <a:ea typeface="+mj-ea"/>
              </a:rPr>
              <a:t>以弗所 </a:t>
            </a:r>
            <a:r>
              <a:rPr lang="en-US" sz="6000" b="1" dirty="0">
                <a:latin typeface="+mj-lt"/>
                <a:ea typeface="PMingLiU" panose="02020500000000000000" pitchFamily="18" charset="-120"/>
              </a:rPr>
              <a:t>Ephesians 5:21-33</a:t>
            </a:r>
          </a:p>
        </p:txBody>
      </p:sp>
    </p:spTree>
    <p:extLst>
      <p:ext uri="{BB962C8B-B14F-4D97-AF65-F5344CB8AC3E}">
        <p14:creationId xmlns:p14="http://schemas.microsoft.com/office/powerpoint/2010/main" val="375883148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195470"/>
            <a:ext cx="8737600" cy="6096000"/>
          </a:xfrm>
        </p:spPr>
        <p:txBody>
          <a:bodyPr>
            <a:noAutofit/>
          </a:bodyPr>
          <a:lstStyle/>
          <a:p>
            <a:pPr marL="0" indent="0">
              <a:buNone/>
            </a:pPr>
            <a:r>
              <a:rPr lang="zh-TW" altLang="en-US" sz="6000" b="1" dirty="0">
                <a:latin typeface="+mj-ea"/>
                <a:ea typeface="+mj-ea"/>
              </a:rPr>
              <a:t>丈夫</a:t>
            </a:r>
            <a:r>
              <a:rPr lang="en-US" altLang="zh-TW" sz="6000" b="1" dirty="0">
                <a:latin typeface="+mj-ea"/>
                <a:ea typeface="+mj-ea"/>
              </a:rPr>
              <a:t>: </a:t>
            </a:r>
            <a:r>
              <a:rPr lang="zh-TW" altLang="en-US" sz="6000" b="1" dirty="0">
                <a:latin typeface="+mj-ea"/>
                <a:ea typeface="+mj-ea"/>
              </a:rPr>
              <a:t>愛和引導你的妻子</a:t>
            </a:r>
            <a:r>
              <a:rPr lang="en-US" altLang="zh-TW" sz="6000" b="1" dirty="0">
                <a:latin typeface="+mj-ea"/>
                <a:ea typeface="+mj-ea"/>
              </a:rPr>
              <a:t>,</a:t>
            </a:r>
            <a:r>
              <a:rPr lang="zh-TW" altLang="en-US" sz="6000" b="1" dirty="0">
                <a:latin typeface="+mj-ea"/>
                <a:ea typeface="+mj-ea"/>
              </a:rPr>
              <a:t>並為她及家庭付出犧牲</a:t>
            </a:r>
            <a:endParaRPr lang="en-US" altLang="zh-TW" sz="6000" b="1" dirty="0">
              <a:latin typeface="+mj-ea"/>
              <a:ea typeface="+mj-ea"/>
            </a:endParaRPr>
          </a:p>
          <a:p>
            <a:pPr marL="0" indent="0">
              <a:buNone/>
            </a:pPr>
            <a:r>
              <a:rPr lang="zh-TW" altLang="en-US" sz="6000" b="1" dirty="0">
                <a:latin typeface="+mj-ea"/>
                <a:ea typeface="+mj-ea"/>
              </a:rPr>
              <a:t>妻子</a:t>
            </a:r>
            <a:r>
              <a:rPr lang="en-US" altLang="zh-TW" sz="6000" b="1" dirty="0">
                <a:latin typeface="+mj-ea"/>
              </a:rPr>
              <a:t>: </a:t>
            </a:r>
            <a:r>
              <a:rPr lang="zh-TW" altLang="en-US" sz="6000" b="1" dirty="0">
                <a:latin typeface="+mj-ea"/>
                <a:ea typeface="+mj-ea"/>
              </a:rPr>
              <a:t>尊重你的丈夫</a:t>
            </a:r>
            <a:endParaRPr lang="en-US" altLang="zh-TW" sz="6000" b="1" dirty="0">
              <a:latin typeface="+mj-ea"/>
              <a:ea typeface="+mj-ea"/>
            </a:endParaRPr>
          </a:p>
          <a:p>
            <a:pPr marL="0" indent="0">
              <a:buNone/>
            </a:pPr>
            <a:r>
              <a:rPr lang="en-US" altLang="zh-TW" sz="6000" b="1" dirty="0">
                <a:latin typeface="+mj-lt"/>
                <a:ea typeface="PMingLiU" panose="02020500000000000000" pitchFamily="18" charset="-120"/>
              </a:rPr>
              <a:t>Husbands: love, guide and sacrifice for wives/families</a:t>
            </a:r>
          </a:p>
          <a:p>
            <a:pPr marL="0" indent="0">
              <a:buNone/>
            </a:pPr>
            <a:r>
              <a:rPr lang="en-US" sz="6000" b="1" dirty="0">
                <a:latin typeface="+mj-lt"/>
                <a:ea typeface="PMingLiU" panose="02020500000000000000" pitchFamily="18" charset="-120"/>
              </a:rPr>
              <a:t>Wives: respect your husbands</a:t>
            </a:r>
          </a:p>
        </p:txBody>
      </p:sp>
    </p:spTree>
    <p:extLst>
      <p:ext uri="{BB962C8B-B14F-4D97-AF65-F5344CB8AC3E}">
        <p14:creationId xmlns:p14="http://schemas.microsoft.com/office/powerpoint/2010/main" val="41100505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94747" y="381000"/>
            <a:ext cx="8437217" cy="6096000"/>
          </a:xfrm>
        </p:spPr>
        <p:txBody>
          <a:bodyPr>
            <a:noAutofit/>
          </a:bodyPr>
          <a:lstStyle/>
          <a:p>
            <a:pPr marL="0" indent="0">
              <a:lnSpc>
                <a:spcPct val="100000"/>
              </a:lnSpc>
              <a:spcAft>
                <a:spcPts val="800"/>
              </a:spcAft>
              <a:buNone/>
            </a:pPr>
            <a:r>
              <a:rPr lang="zh-TW" altLang="en-US" sz="6000" b="1" dirty="0">
                <a:latin typeface="+mj-ea"/>
                <a:ea typeface="+mj-ea"/>
              </a:rPr>
              <a:t>男人和女人是非常不同的，所以我們需要運用愛心、智慧</a:t>
            </a:r>
            <a:r>
              <a:rPr lang="zh-TW" altLang="en-US" sz="6000" b="1" dirty="0">
                <a:latin typeface="+mj-ea"/>
              </a:rPr>
              <a:t>、</a:t>
            </a:r>
            <a:r>
              <a:rPr lang="zh-TW" altLang="en-US" sz="6000" b="1" dirty="0">
                <a:latin typeface="+mj-ea"/>
                <a:ea typeface="+mj-ea"/>
              </a:rPr>
              <a:t>耐心</a:t>
            </a:r>
            <a:r>
              <a:rPr lang="zh-TW" altLang="en-US" sz="6000" b="1" dirty="0">
                <a:latin typeface="+mj-ea"/>
              </a:rPr>
              <a:t>、</a:t>
            </a:r>
            <a:r>
              <a:rPr lang="zh-TW" altLang="en-US" sz="6000" b="1" dirty="0">
                <a:latin typeface="+mj-ea"/>
                <a:ea typeface="+mj-ea"/>
              </a:rPr>
              <a:t>及饒恕才能來和諧共處</a:t>
            </a:r>
            <a:r>
              <a:rPr lang="zh-TW" altLang="en-US" sz="6000" b="1" dirty="0">
                <a:latin typeface="+mj-ea"/>
              </a:rPr>
              <a:t>。</a:t>
            </a:r>
            <a:endParaRPr lang="en-US" sz="6000" b="1" dirty="0">
              <a:latin typeface="+mj-lt"/>
              <a:ea typeface="PMingLiU" panose="02020500000000000000" pitchFamily="18" charset="-120"/>
            </a:endParaRPr>
          </a:p>
        </p:txBody>
      </p:sp>
    </p:spTree>
    <p:extLst>
      <p:ext uri="{BB962C8B-B14F-4D97-AF65-F5344CB8AC3E}">
        <p14:creationId xmlns:p14="http://schemas.microsoft.com/office/powerpoint/2010/main" val="396805231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71060" y="102704"/>
            <a:ext cx="8569739" cy="6096000"/>
          </a:xfrm>
        </p:spPr>
        <p:txBody>
          <a:bodyPr>
            <a:noAutofit/>
          </a:bodyPr>
          <a:lstStyle/>
          <a:p>
            <a:pPr marL="0" indent="0">
              <a:lnSpc>
                <a:spcPct val="100000"/>
              </a:lnSpc>
              <a:spcAft>
                <a:spcPts val="800"/>
              </a:spcAft>
              <a:buNone/>
            </a:pPr>
            <a:r>
              <a:rPr lang="en-US" altLang="zh-TW" sz="6000" b="1" dirty="0">
                <a:latin typeface="+mj-lt"/>
                <a:ea typeface="PMingLiU" panose="02020500000000000000" pitchFamily="18" charset="-120"/>
              </a:rPr>
              <a:t>Men and women are very different psychologically and emotionally, and so we need love, wisdom, patience, and forgiveness so we can live in harmony.</a:t>
            </a:r>
            <a:endParaRPr lang="en-US" sz="6000" b="1" dirty="0">
              <a:latin typeface="+mj-lt"/>
              <a:ea typeface="PMingLiU" panose="02020500000000000000" pitchFamily="18" charset="-120"/>
            </a:endParaRPr>
          </a:p>
        </p:txBody>
      </p:sp>
    </p:spTree>
    <p:extLst>
      <p:ext uri="{BB962C8B-B14F-4D97-AF65-F5344CB8AC3E}">
        <p14:creationId xmlns:p14="http://schemas.microsoft.com/office/powerpoint/2010/main" val="209912619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834887" y="516834"/>
            <a:ext cx="7673010" cy="5681869"/>
          </a:xfrm>
        </p:spPr>
        <p:txBody>
          <a:bodyPr>
            <a:noAutofit/>
          </a:bodyPr>
          <a:lstStyle/>
          <a:p>
            <a:pPr marL="0" indent="0">
              <a:lnSpc>
                <a:spcPct val="100000"/>
              </a:lnSpc>
              <a:spcAft>
                <a:spcPts val="800"/>
              </a:spcAft>
              <a:buNone/>
            </a:pPr>
            <a:r>
              <a:rPr lang="zh-TW" altLang="en-US" sz="6000" b="1" dirty="0">
                <a:latin typeface="+mj-ea"/>
                <a:ea typeface="+mj-ea"/>
              </a:rPr>
              <a:t>儒家教導中的五倫</a:t>
            </a:r>
            <a:r>
              <a:rPr lang="en-US" altLang="zh-TW" sz="6000" b="1" dirty="0">
                <a:latin typeface="+mj-ea"/>
                <a:ea typeface="+mj-ea"/>
              </a:rPr>
              <a:t>:</a:t>
            </a:r>
          </a:p>
          <a:p>
            <a:pPr marL="0" indent="0" algn="ctr">
              <a:lnSpc>
                <a:spcPct val="100000"/>
              </a:lnSpc>
              <a:spcAft>
                <a:spcPts val="800"/>
              </a:spcAft>
              <a:buNone/>
            </a:pPr>
            <a:r>
              <a:rPr lang="en-US" altLang="zh-TW" sz="6000" b="1" dirty="0">
                <a:latin typeface="+mj-ea"/>
                <a:ea typeface="+mj-ea"/>
              </a:rPr>
              <a:t>“</a:t>
            </a:r>
            <a:r>
              <a:rPr lang="zh-TW" altLang="en-US" sz="6000" b="1" dirty="0">
                <a:latin typeface="+mj-ea"/>
                <a:ea typeface="+mj-ea"/>
              </a:rPr>
              <a:t>夫妻有別</a:t>
            </a:r>
            <a:r>
              <a:rPr lang="en-US" altLang="zh-TW" sz="6000" b="1" dirty="0">
                <a:latin typeface="+mj-ea"/>
                <a:ea typeface="+mj-ea"/>
              </a:rPr>
              <a:t>”</a:t>
            </a:r>
          </a:p>
          <a:p>
            <a:pPr marL="0" indent="0" algn="r">
              <a:lnSpc>
                <a:spcPct val="100000"/>
              </a:lnSpc>
              <a:spcAft>
                <a:spcPts val="800"/>
              </a:spcAft>
              <a:buNone/>
            </a:pPr>
            <a:r>
              <a:rPr lang="zh-TW" altLang="en-US" sz="6000" b="1" u="sng" dirty="0"/>
              <a:t>孟子</a:t>
            </a:r>
            <a:r>
              <a:rPr lang="en-US" altLang="zh-TW" sz="6000" b="1" dirty="0"/>
              <a:t>·</a:t>
            </a:r>
            <a:r>
              <a:rPr lang="zh-TW" altLang="en-US" sz="6000" b="1" dirty="0"/>
              <a:t>滕文公上</a:t>
            </a:r>
            <a:endParaRPr lang="en-US" altLang="zh-TW" sz="6000" b="1" dirty="0">
              <a:latin typeface="+mj-ea"/>
              <a:ea typeface="+mj-ea"/>
            </a:endParaRPr>
          </a:p>
        </p:txBody>
      </p:sp>
    </p:spTree>
    <p:extLst>
      <p:ext uri="{BB962C8B-B14F-4D97-AF65-F5344CB8AC3E}">
        <p14:creationId xmlns:p14="http://schemas.microsoft.com/office/powerpoint/2010/main" val="301661412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71060" y="102704"/>
            <a:ext cx="8569739" cy="6096000"/>
          </a:xfrm>
        </p:spPr>
        <p:txBody>
          <a:bodyPr>
            <a:noAutofit/>
          </a:bodyPr>
          <a:lstStyle/>
          <a:p>
            <a:pPr marL="0" indent="0">
              <a:lnSpc>
                <a:spcPct val="100000"/>
              </a:lnSpc>
              <a:spcAft>
                <a:spcPts val="800"/>
              </a:spcAft>
              <a:buNone/>
            </a:pPr>
            <a:r>
              <a:rPr lang="en-US" altLang="zh-TW" sz="6000" b="1" dirty="0">
                <a:latin typeface="+mj-lt"/>
                <a:ea typeface="PMingLiU" panose="02020500000000000000" pitchFamily="18" charset="-120"/>
              </a:rPr>
              <a:t>Confucian’s Five Relationships says:</a:t>
            </a:r>
          </a:p>
          <a:p>
            <a:pPr marL="0" indent="0">
              <a:lnSpc>
                <a:spcPct val="100000"/>
              </a:lnSpc>
              <a:spcAft>
                <a:spcPts val="800"/>
              </a:spcAft>
              <a:buNone/>
            </a:pPr>
            <a:r>
              <a:rPr lang="en-US" sz="6000" b="1" dirty="0">
                <a:latin typeface="+mj-lt"/>
                <a:ea typeface="PMingLiU" panose="02020500000000000000" pitchFamily="18" charset="-120"/>
              </a:rPr>
              <a:t>“Relationship between husband and wife is based on and governed by their differences.”</a:t>
            </a:r>
          </a:p>
        </p:txBody>
      </p:sp>
    </p:spTree>
    <p:extLst>
      <p:ext uri="{BB962C8B-B14F-4D97-AF65-F5344CB8AC3E}">
        <p14:creationId xmlns:p14="http://schemas.microsoft.com/office/powerpoint/2010/main" val="7043364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583095" y="588065"/>
            <a:ext cx="7977809" cy="5681869"/>
          </a:xfrm>
        </p:spPr>
        <p:txBody>
          <a:bodyPr>
            <a:noAutofit/>
          </a:bodyPr>
          <a:lstStyle/>
          <a:p>
            <a:pPr marL="0" indent="0">
              <a:lnSpc>
                <a:spcPct val="100000"/>
              </a:lnSpc>
              <a:spcAft>
                <a:spcPts val="800"/>
              </a:spcAft>
              <a:buNone/>
            </a:pPr>
            <a:r>
              <a:rPr lang="zh-TW" altLang="en-US" sz="6000" b="1" dirty="0">
                <a:latin typeface="+mj-ea"/>
                <a:ea typeface="+mj-ea"/>
              </a:rPr>
              <a:t>儒家</a:t>
            </a:r>
            <a:r>
              <a:rPr lang="en-US" altLang="zh-TW" sz="6000" b="1" dirty="0">
                <a:latin typeface="+mj-ea"/>
                <a:ea typeface="+mj-ea"/>
              </a:rPr>
              <a:t>:</a:t>
            </a:r>
            <a:r>
              <a:rPr lang="en-US" altLang="zh-TW" sz="6000" b="1" dirty="0">
                <a:latin typeface="+mj-lt"/>
                <a:ea typeface="+mj-ea"/>
              </a:rPr>
              <a:t>“</a:t>
            </a:r>
            <a:r>
              <a:rPr lang="zh-TW" altLang="en-US" sz="6000" b="1" dirty="0">
                <a:latin typeface="+mj-ea"/>
              </a:rPr>
              <a:t>智是夫婦有別</a:t>
            </a:r>
            <a:r>
              <a:rPr lang="en-US" altLang="zh-TW" sz="6000" b="1" dirty="0"/>
              <a:t>”</a:t>
            </a:r>
          </a:p>
          <a:p>
            <a:pPr marL="0" indent="0">
              <a:lnSpc>
                <a:spcPct val="100000"/>
              </a:lnSpc>
              <a:spcAft>
                <a:spcPts val="800"/>
              </a:spcAft>
              <a:buNone/>
            </a:pPr>
            <a:r>
              <a:rPr lang="zh-TW" altLang="en-US" sz="6000" b="1" dirty="0"/>
              <a:t>有智慧的人就是了解丈夫和妻子之間的差異者</a:t>
            </a:r>
            <a:endParaRPr lang="en-US" altLang="zh-TW" sz="6000" b="1" dirty="0"/>
          </a:p>
          <a:p>
            <a:pPr marL="0" indent="0">
              <a:lnSpc>
                <a:spcPct val="100000"/>
              </a:lnSpc>
              <a:spcAft>
                <a:spcPts val="800"/>
              </a:spcAft>
              <a:buNone/>
            </a:pPr>
            <a:endParaRPr lang="en-US" altLang="zh-TW" sz="6000" b="1" dirty="0">
              <a:latin typeface="+mj-ea"/>
              <a:ea typeface="+mj-ea"/>
            </a:endParaRPr>
          </a:p>
        </p:txBody>
      </p:sp>
    </p:spTree>
    <p:extLst>
      <p:ext uri="{BB962C8B-B14F-4D97-AF65-F5344CB8AC3E}">
        <p14:creationId xmlns:p14="http://schemas.microsoft.com/office/powerpoint/2010/main" val="364592540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4609" y="381000"/>
            <a:ext cx="8834782" cy="6096000"/>
          </a:xfrm>
        </p:spPr>
        <p:txBody>
          <a:bodyPr>
            <a:noAutofit/>
          </a:bodyPr>
          <a:lstStyle/>
          <a:p>
            <a:pPr marL="0" indent="0">
              <a:lnSpc>
                <a:spcPct val="100000"/>
              </a:lnSpc>
              <a:spcAft>
                <a:spcPts val="800"/>
              </a:spcAft>
              <a:buNone/>
            </a:pPr>
            <a:r>
              <a:rPr lang="en-US" altLang="zh-TW" sz="6000" b="1" dirty="0">
                <a:latin typeface="+mj-lt"/>
                <a:ea typeface="PMingLiU" panose="02020500000000000000" pitchFamily="18" charset="-120"/>
              </a:rPr>
              <a:t>Confucian’s teaching:</a:t>
            </a:r>
          </a:p>
          <a:p>
            <a:pPr marL="0" indent="0">
              <a:lnSpc>
                <a:spcPct val="100000"/>
              </a:lnSpc>
              <a:spcAft>
                <a:spcPts val="800"/>
              </a:spcAft>
              <a:buNone/>
            </a:pPr>
            <a:r>
              <a:rPr lang="en-US" altLang="zh-TW" sz="6000" b="1" dirty="0">
                <a:latin typeface="+mj-lt"/>
                <a:ea typeface="PMingLiU" panose="02020500000000000000" pitchFamily="18" charset="-120"/>
              </a:rPr>
              <a:t>“Those who understand the differences between husband and wife are wise”</a:t>
            </a:r>
          </a:p>
        </p:txBody>
      </p:sp>
    </p:spTree>
    <p:extLst>
      <p:ext uri="{BB962C8B-B14F-4D97-AF65-F5344CB8AC3E}">
        <p14:creationId xmlns:p14="http://schemas.microsoft.com/office/powerpoint/2010/main" val="234347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1179"/>
            <a:ext cx="8686800" cy="5632311"/>
          </a:xfrm>
          <a:prstGeom prst="rect">
            <a:avLst/>
          </a:prstGeom>
        </p:spPr>
        <p:txBody>
          <a:bodyPr wrap="square">
            <a:spAutoFit/>
          </a:bodyPr>
          <a:lstStyle/>
          <a:p>
            <a:r>
              <a:rPr lang="en-US" altLang="zh-TW" sz="6000" b="1" kern="1000" spc="-50" dirty="0">
                <a:ea typeface="DFKai-SB" panose="03000509000000000000" pitchFamily="65" charset="-120"/>
              </a:rPr>
              <a:t>1 Tim. 2:5-6a -- </a:t>
            </a:r>
            <a:r>
              <a:rPr lang="en-US" altLang="zh-TW" sz="6000" b="1" kern="1000" spc="-50" dirty="0">
                <a:latin typeface="+mj-lt"/>
                <a:ea typeface="DFKai-SB" panose="03000509000000000000" pitchFamily="65" charset="-120"/>
              </a:rPr>
              <a:t>For there is one God and one mediator between God and mankind, the man </a:t>
            </a:r>
            <a:r>
              <a:rPr lang="en-US" altLang="zh-TW" sz="6000" b="1" kern="1000" spc="-50" dirty="0">
                <a:solidFill>
                  <a:srgbClr val="0070C0"/>
                </a:solidFill>
                <a:latin typeface="+mj-lt"/>
                <a:ea typeface="DFKai-SB" panose="03000509000000000000" pitchFamily="65" charset="-120"/>
              </a:rPr>
              <a:t>Christ Jesus, who gave himself as a ransom for all people</a:t>
            </a:r>
            <a:r>
              <a:rPr lang="en-US" altLang="zh-TW" sz="6000" b="1" kern="1000" spc="-50" dirty="0">
                <a:latin typeface="+mj-lt"/>
                <a:ea typeface="DFKai-SB" panose="03000509000000000000" pitchFamily="65" charset="-120"/>
              </a:rPr>
              <a:t>.</a:t>
            </a:r>
          </a:p>
        </p:txBody>
      </p:sp>
    </p:spTree>
    <p:extLst>
      <p:ext uri="{BB962C8B-B14F-4D97-AF65-F5344CB8AC3E}">
        <p14:creationId xmlns:p14="http://schemas.microsoft.com/office/powerpoint/2010/main" val="348757330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1625511729"/>
              </p:ext>
            </p:extLst>
          </p:nvPr>
        </p:nvGraphicFramePr>
        <p:xfrm>
          <a:off x="114300" y="649357"/>
          <a:ext cx="8915400" cy="5040630"/>
        </p:xfrm>
        <a:graphic>
          <a:graphicData uri="http://schemas.openxmlformats.org/drawingml/2006/table">
            <a:tbl>
              <a:tblPr firstRow="1" firstCol="1" bandRow="1">
                <a:tableStyleId>{5C22544A-7EE6-4342-B048-85BDC9FD1C3A}</a:tableStyleId>
              </a:tblPr>
              <a:tblGrid>
                <a:gridCol w="2809461">
                  <a:extLst>
                    <a:ext uri="{9D8B030D-6E8A-4147-A177-3AD203B41FA5}">
                      <a16:colId xmlns:a16="http://schemas.microsoft.com/office/drawing/2014/main" val="1862322444"/>
                    </a:ext>
                  </a:extLst>
                </a:gridCol>
                <a:gridCol w="2600739">
                  <a:extLst>
                    <a:ext uri="{9D8B030D-6E8A-4147-A177-3AD203B41FA5}">
                      <a16:colId xmlns:a16="http://schemas.microsoft.com/office/drawing/2014/main" val="3466287671"/>
                    </a:ext>
                  </a:extLst>
                </a:gridCol>
                <a:gridCol w="3505200">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r>
                        <a:rPr lang="zh-TW" sz="4300" b="1" dirty="0">
                          <a:effectLst/>
                        </a:rPr>
                        <a:t>關係</a:t>
                      </a:r>
                      <a:endParaRPr lang="en-US" sz="43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五倫</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五常</a:t>
                      </a:r>
                      <a:r>
                        <a:rPr lang="en-US" altLang="zh-TW" sz="4300" b="1" dirty="0">
                          <a:effectLst/>
                        </a:rPr>
                        <a:t>:</a:t>
                      </a:r>
                    </a:p>
                    <a:p>
                      <a:pPr marL="0" marR="0" algn="ctr">
                        <a:lnSpc>
                          <a:spcPct val="107000"/>
                        </a:lnSpc>
                        <a:spcBef>
                          <a:spcPts val="0"/>
                        </a:spcBef>
                        <a:spcAft>
                          <a:spcPts val="0"/>
                        </a:spcAft>
                      </a:pPr>
                      <a:r>
                        <a:rPr lang="zh-TW" sz="4300" b="1" dirty="0">
                          <a:effectLst/>
                        </a:rPr>
                        <a:t>仁義禮智信</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87240169"/>
                  </a:ext>
                </a:extLst>
              </a:tr>
              <a:tr h="736600">
                <a:tc>
                  <a:txBody>
                    <a:bodyPr/>
                    <a:lstStyle/>
                    <a:p>
                      <a:pPr marL="0" marR="0">
                        <a:lnSpc>
                          <a:spcPct val="107000"/>
                        </a:lnSpc>
                        <a:spcBef>
                          <a:spcPts val="0"/>
                        </a:spcBef>
                        <a:spcAft>
                          <a:spcPts val="0"/>
                        </a:spcAft>
                      </a:pPr>
                      <a:r>
                        <a:rPr lang="zh-TW" sz="4300" b="1" dirty="0">
                          <a:effectLst/>
                        </a:rPr>
                        <a:t>父母</a:t>
                      </a:r>
                      <a:r>
                        <a:rPr lang="en-US" altLang="zh-TW" sz="4300" b="1" dirty="0">
                          <a:effectLst/>
                        </a:rPr>
                        <a:t>&amp;</a:t>
                      </a:r>
                      <a:r>
                        <a:rPr lang="zh-TW" sz="4300" b="1" dirty="0">
                          <a:effectLst/>
                        </a:rPr>
                        <a:t>孩子</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父子有親</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仁是父子有親</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628695329"/>
                  </a:ext>
                </a:extLst>
              </a:tr>
              <a:tr h="736600">
                <a:tc>
                  <a:txBody>
                    <a:bodyPr/>
                    <a:lstStyle/>
                    <a:p>
                      <a:pPr marL="0" marR="0">
                        <a:lnSpc>
                          <a:spcPct val="107000"/>
                        </a:lnSpc>
                        <a:spcBef>
                          <a:spcPts val="0"/>
                        </a:spcBef>
                        <a:spcAft>
                          <a:spcPts val="0"/>
                        </a:spcAft>
                      </a:pPr>
                      <a:r>
                        <a:rPr lang="zh-TW" altLang="en-US" sz="4300" b="1" dirty="0">
                          <a:effectLst/>
                        </a:rPr>
                        <a:t>丈</a:t>
                      </a:r>
                      <a:r>
                        <a:rPr lang="zh-TW" sz="4300" b="1" dirty="0">
                          <a:effectLst/>
                        </a:rPr>
                        <a:t>夫</a:t>
                      </a:r>
                      <a:r>
                        <a:rPr lang="en-US" altLang="zh-TW" sz="4300" b="1" dirty="0">
                          <a:effectLst/>
                        </a:rPr>
                        <a:t>&amp;</a:t>
                      </a:r>
                      <a:r>
                        <a:rPr lang="zh-TW" sz="4300" b="1" dirty="0">
                          <a:effectLst/>
                        </a:rPr>
                        <a:t>妻</a:t>
                      </a:r>
                      <a:r>
                        <a:rPr lang="zh-TW" altLang="en-US" sz="4300" b="1" dirty="0">
                          <a:effectLst/>
                        </a:rPr>
                        <a:t>子</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夫婦有別</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智是夫婦有別</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1086331393"/>
                  </a:ext>
                </a:extLst>
              </a:tr>
              <a:tr h="736600">
                <a:tc>
                  <a:txBody>
                    <a:bodyPr/>
                    <a:lstStyle/>
                    <a:p>
                      <a:pPr marL="0" marR="0">
                        <a:lnSpc>
                          <a:spcPct val="107000"/>
                        </a:lnSpc>
                        <a:spcBef>
                          <a:spcPts val="0"/>
                        </a:spcBef>
                        <a:spcAft>
                          <a:spcPts val="0"/>
                        </a:spcAft>
                      </a:pPr>
                      <a:r>
                        <a:rPr lang="zh-TW" altLang="en-US" sz="4300" b="1" dirty="0">
                          <a:effectLst/>
                        </a:rPr>
                        <a:t>商場</a:t>
                      </a:r>
                      <a:r>
                        <a:rPr lang="en-US" sz="4300" b="1" dirty="0">
                          <a:effectLst/>
                        </a:rPr>
                        <a:t>,</a:t>
                      </a:r>
                      <a:r>
                        <a:rPr lang="zh-TW" altLang="en-US" sz="4300" b="1" kern="1200" dirty="0">
                          <a:effectLst/>
                        </a:rPr>
                        <a:t>君臣</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君臣有義</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義是君臣有義</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706773097"/>
                  </a:ext>
                </a:extLst>
              </a:tr>
              <a:tr h="736600">
                <a:tc>
                  <a:txBody>
                    <a:bodyPr/>
                    <a:lstStyle/>
                    <a:p>
                      <a:pPr marL="0" marR="0">
                        <a:lnSpc>
                          <a:spcPct val="107000"/>
                        </a:lnSpc>
                        <a:spcBef>
                          <a:spcPts val="0"/>
                        </a:spcBef>
                        <a:spcAft>
                          <a:spcPts val="0"/>
                        </a:spcAft>
                      </a:pPr>
                      <a:r>
                        <a:rPr lang="zh-TW" sz="4300" b="1" dirty="0">
                          <a:effectLst/>
                        </a:rPr>
                        <a:t>兄弟姊妹</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長幼有序</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禮是長幼有序</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699494738"/>
                  </a:ext>
                </a:extLst>
              </a:tr>
              <a:tr h="736600">
                <a:tc>
                  <a:txBody>
                    <a:bodyPr/>
                    <a:lstStyle/>
                    <a:p>
                      <a:pPr marL="0" marR="0">
                        <a:lnSpc>
                          <a:spcPct val="107000"/>
                        </a:lnSpc>
                        <a:spcBef>
                          <a:spcPts val="0"/>
                        </a:spcBef>
                        <a:spcAft>
                          <a:spcPts val="0"/>
                        </a:spcAft>
                      </a:pPr>
                      <a:r>
                        <a:rPr lang="zh-TW" sz="4300" b="1" dirty="0">
                          <a:effectLst/>
                        </a:rPr>
                        <a:t>朋友</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朋友有信</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zh-TW" sz="4300" b="1" dirty="0">
                          <a:effectLst/>
                        </a:rPr>
                        <a:t>信是朋友有信</a:t>
                      </a:r>
                      <a:endParaRPr lang="en-US" sz="4300" b="1" dirty="0">
                        <a:solidFill>
                          <a:schemeClr val="tx1"/>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03476417"/>
                  </a:ext>
                </a:extLst>
              </a:tr>
            </a:tbl>
          </a:graphicData>
        </a:graphic>
      </p:graphicFrame>
    </p:spTree>
    <p:extLst>
      <p:ext uri="{BB962C8B-B14F-4D97-AF65-F5344CB8AC3E}">
        <p14:creationId xmlns:p14="http://schemas.microsoft.com/office/powerpoint/2010/main" val="354364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3501064956"/>
              </p:ext>
            </p:extLst>
          </p:nvPr>
        </p:nvGraphicFramePr>
        <p:xfrm>
          <a:off x="114300" y="145774"/>
          <a:ext cx="8915400" cy="5418138"/>
        </p:xfrm>
        <a:graphic>
          <a:graphicData uri="http://schemas.openxmlformats.org/drawingml/2006/table">
            <a:tbl>
              <a:tblPr firstRow="1" firstCol="1" bandRow="1">
                <a:tableStyleId>{5C22544A-7EE6-4342-B048-85BDC9FD1C3A}</a:tableStyleId>
              </a:tblPr>
              <a:tblGrid>
                <a:gridCol w="2809461">
                  <a:extLst>
                    <a:ext uri="{9D8B030D-6E8A-4147-A177-3AD203B41FA5}">
                      <a16:colId xmlns:a16="http://schemas.microsoft.com/office/drawing/2014/main" val="1862322444"/>
                    </a:ext>
                  </a:extLst>
                </a:gridCol>
                <a:gridCol w="2946952">
                  <a:extLst>
                    <a:ext uri="{9D8B030D-6E8A-4147-A177-3AD203B41FA5}">
                      <a16:colId xmlns:a16="http://schemas.microsoft.com/office/drawing/2014/main" val="3466287671"/>
                    </a:ext>
                  </a:extLst>
                </a:gridCol>
                <a:gridCol w="3158987">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r>
                        <a:rPr lang="en-US" sz="3600" b="1" dirty="0">
                          <a:effectLst/>
                        </a:rPr>
                        <a:t>Relationship</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Foundation of Relationship</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The Most Important</a:t>
                      </a:r>
                    </a:p>
                    <a:p>
                      <a:pPr marL="0" marR="0" algn="ctr">
                        <a:lnSpc>
                          <a:spcPct val="107000"/>
                        </a:lnSpc>
                        <a:spcBef>
                          <a:spcPts val="0"/>
                        </a:spcBef>
                        <a:spcAft>
                          <a:spcPts val="0"/>
                        </a:spcAft>
                      </a:pPr>
                      <a:r>
                        <a:rPr lang="en-US" sz="3600" b="1">
                          <a:effectLst/>
                        </a:rPr>
                        <a:t>Virtue</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87240169"/>
                  </a:ext>
                </a:extLst>
              </a:tr>
              <a:tr h="736600">
                <a:tc>
                  <a:txBody>
                    <a:bodyPr/>
                    <a:lstStyle/>
                    <a:p>
                      <a:pPr marL="0" marR="0">
                        <a:lnSpc>
                          <a:spcPct val="107000"/>
                        </a:lnSpc>
                        <a:spcBef>
                          <a:spcPts val="0"/>
                        </a:spcBef>
                        <a:spcAft>
                          <a:spcPts val="0"/>
                        </a:spcAft>
                      </a:pPr>
                      <a:r>
                        <a:rPr lang="en-US" sz="3600" b="1" dirty="0">
                          <a:effectLst/>
                        </a:rPr>
                        <a:t>Parent-child</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Love</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Love</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628695329"/>
                  </a:ext>
                </a:extLst>
              </a:tr>
              <a:tr h="736600">
                <a:tc>
                  <a:txBody>
                    <a:bodyPr/>
                    <a:lstStyle/>
                    <a:p>
                      <a:pPr marL="0" marR="0">
                        <a:lnSpc>
                          <a:spcPct val="107000"/>
                        </a:lnSpc>
                        <a:spcBef>
                          <a:spcPts val="0"/>
                        </a:spcBef>
                        <a:spcAft>
                          <a:spcPts val="0"/>
                        </a:spcAft>
                      </a:pPr>
                      <a:r>
                        <a:rPr lang="en-US" sz="3600" b="1" dirty="0">
                          <a:effectLst/>
                        </a:rPr>
                        <a:t>Husband-wife</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Difference</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Wisdom</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1086331393"/>
                  </a:ext>
                </a:extLst>
              </a:tr>
              <a:tr h="736600">
                <a:tc>
                  <a:txBody>
                    <a:bodyPr/>
                    <a:lstStyle/>
                    <a:p>
                      <a:pPr marL="0" marR="0">
                        <a:lnSpc>
                          <a:spcPct val="107000"/>
                        </a:lnSpc>
                        <a:spcBef>
                          <a:spcPts val="0"/>
                        </a:spcBef>
                        <a:spcAft>
                          <a:spcPts val="0"/>
                        </a:spcAft>
                      </a:pPr>
                      <a:r>
                        <a:rPr lang="en-US" sz="3600" b="1" dirty="0">
                          <a:effectLst/>
                        </a:rPr>
                        <a:t>Ruler-subject</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Righteousness</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Righteousness*</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706773097"/>
                  </a:ext>
                </a:extLst>
              </a:tr>
              <a:tr h="736600">
                <a:tc>
                  <a:txBody>
                    <a:bodyPr/>
                    <a:lstStyle/>
                    <a:p>
                      <a:pPr marL="0" marR="0">
                        <a:lnSpc>
                          <a:spcPct val="107000"/>
                        </a:lnSpc>
                        <a:spcBef>
                          <a:spcPts val="0"/>
                        </a:spcBef>
                        <a:spcAft>
                          <a:spcPts val="0"/>
                        </a:spcAft>
                      </a:pPr>
                      <a:r>
                        <a:rPr lang="en-US" sz="3600" b="1" dirty="0">
                          <a:effectLst/>
                        </a:rPr>
                        <a:t>Siblings</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Order</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Respect</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699494738"/>
                  </a:ext>
                </a:extLst>
              </a:tr>
              <a:tr h="736600">
                <a:tc>
                  <a:txBody>
                    <a:bodyPr/>
                    <a:lstStyle/>
                    <a:p>
                      <a:pPr marL="0" marR="0">
                        <a:lnSpc>
                          <a:spcPct val="107000"/>
                        </a:lnSpc>
                        <a:spcBef>
                          <a:spcPts val="0"/>
                        </a:spcBef>
                        <a:spcAft>
                          <a:spcPts val="0"/>
                        </a:spcAft>
                      </a:pPr>
                      <a:r>
                        <a:rPr lang="en-US" sz="3600" b="1" dirty="0">
                          <a:effectLst/>
                        </a:rPr>
                        <a:t>Friends</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Integrity</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rPr>
                        <a:t>Integrity</a:t>
                      </a:r>
                      <a:endParaRPr lang="en-US" sz="3600" b="1" dirty="0">
                        <a:solidFill>
                          <a:schemeClr val="tx1"/>
                        </a:solidFill>
                        <a:effectLst/>
                        <a:latin typeface="+mj-lt"/>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1FA412EC-04DB-4867-A4D0-92A87A648623}"/>
              </a:ext>
            </a:extLst>
          </p:cNvPr>
          <p:cNvSpPr txBox="1"/>
          <p:nvPr/>
        </p:nvSpPr>
        <p:spPr>
          <a:xfrm>
            <a:off x="114300" y="5563912"/>
            <a:ext cx="8663205" cy="707886"/>
          </a:xfrm>
          <a:prstGeom prst="rect">
            <a:avLst/>
          </a:prstGeom>
          <a:noFill/>
        </p:spPr>
        <p:txBody>
          <a:bodyPr wrap="none" rtlCol="0">
            <a:spAutoFit/>
          </a:bodyPr>
          <a:lstStyle/>
          <a:p>
            <a:r>
              <a:rPr lang="en-US" sz="4000" b="1" dirty="0"/>
              <a:t>* Righteousness = doing the right things</a:t>
            </a:r>
          </a:p>
        </p:txBody>
      </p:sp>
    </p:spTree>
    <p:extLst>
      <p:ext uri="{BB962C8B-B14F-4D97-AF65-F5344CB8AC3E}">
        <p14:creationId xmlns:p14="http://schemas.microsoft.com/office/powerpoint/2010/main" val="6804675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4034881030"/>
              </p:ext>
            </p:extLst>
          </p:nvPr>
        </p:nvGraphicFramePr>
        <p:xfrm>
          <a:off x="1" y="1115944"/>
          <a:ext cx="9143999" cy="5156200"/>
        </p:xfrm>
        <a:graphic>
          <a:graphicData uri="http://schemas.openxmlformats.org/drawingml/2006/table">
            <a:tbl>
              <a:tblPr firstRow="1" firstCol="1" bandRow="1">
                <a:tableStyleId>{5C22544A-7EE6-4342-B048-85BDC9FD1C3A}</a:tableStyleId>
              </a:tblPr>
              <a:tblGrid>
                <a:gridCol w="3360615">
                  <a:extLst>
                    <a:ext uri="{9D8B030D-6E8A-4147-A177-3AD203B41FA5}">
                      <a16:colId xmlns:a16="http://schemas.microsoft.com/office/drawing/2014/main" val="1862322444"/>
                    </a:ext>
                  </a:extLst>
                </a:gridCol>
                <a:gridCol w="2708881">
                  <a:extLst>
                    <a:ext uri="{9D8B030D-6E8A-4147-A177-3AD203B41FA5}">
                      <a16:colId xmlns:a16="http://schemas.microsoft.com/office/drawing/2014/main" val="3466287671"/>
                    </a:ext>
                  </a:extLst>
                </a:gridCol>
                <a:gridCol w="3074503">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endParaRPr lang="en-US" sz="4300" b="1" baseline="0" dirty="0">
                        <a:solidFill>
                          <a:schemeClr val="tx1"/>
                        </a:solidFill>
                        <a:effectLst/>
                        <a:latin typeface="+mj-ea"/>
                        <a:ea typeface="+mj-ea"/>
                        <a:cs typeface="Times New Roman" panose="02020603050405020304" pitchFamily="18" charset="0"/>
                      </a:endParaRPr>
                    </a:p>
                  </a:txBody>
                  <a:tcPr marL="68580" marR="68580" marT="0" marB="0" anchor="ctr"/>
                </a:tc>
                <a:tc>
                  <a:txBody>
                    <a:bodyPr/>
                    <a:lstStyle/>
                    <a:p>
                      <a:pPr algn="ctr" fontAlgn="b"/>
                      <a:r>
                        <a:rPr lang="zh-TW" altLang="en-US" sz="4300" b="1" u="none" strike="noStrike" baseline="0" dirty="0">
                          <a:effectLst/>
                        </a:rPr>
                        <a:t>男人</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女人</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287240169"/>
                  </a:ext>
                </a:extLst>
              </a:tr>
              <a:tr h="736600">
                <a:tc>
                  <a:txBody>
                    <a:bodyPr/>
                    <a:lstStyle/>
                    <a:p>
                      <a:pPr algn="l" fontAlgn="b"/>
                      <a:r>
                        <a:rPr lang="zh-TW" altLang="en-US" sz="4300" b="1" u="none" strike="noStrike" baseline="0" dirty="0">
                          <a:effectLst/>
                        </a:rPr>
                        <a:t>自我形象來源</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工作</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家庭</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628695329"/>
                  </a:ext>
                </a:extLst>
              </a:tr>
              <a:tr h="736600">
                <a:tc>
                  <a:txBody>
                    <a:bodyPr/>
                    <a:lstStyle/>
                    <a:p>
                      <a:pPr algn="l" fontAlgn="b"/>
                      <a:r>
                        <a:rPr lang="zh-TW" altLang="en-US" sz="4300" b="1" u="none" strike="noStrike" baseline="0" dirty="0">
                          <a:effectLst/>
                        </a:rPr>
                        <a:t>讓他滿足的事</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供給需要</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照顧家庭</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1086331393"/>
                  </a:ext>
                </a:extLst>
              </a:tr>
              <a:tr h="736600">
                <a:tc>
                  <a:txBody>
                    <a:bodyPr/>
                    <a:lstStyle/>
                    <a:p>
                      <a:pPr algn="l" fontAlgn="b"/>
                      <a:r>
                        <a:rPr lang="zh-TW" altLang="en-US" sz="4300" b="1" u="none" strike="noStrike" baseline="0" dirty="0">
                          <a:effectLst/>
                        </a:rPr>
                        <a:t>最重要的感覺</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尊重</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愛</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3706773097"/>
                  </a:ext>
                </a:extLst>
              </a:tr>
              <a:tr h="736600">
                <a:tc>
                  <a:txBody>
                    <a:bodyPr/>
                    <a:lstStyle/>
                    <a:p>
                      <a:pPr algn="l" fontAlgn="b"/>
                      <a:r>
                        <a:rPr lang="zh-TW" altLang="en-US" sz="4300" b="1" u="none" strike="noStrike" baseline="0" dirty="0">
                          <a:effectLst/>
                        </a:rPr>
                        <a:t>比較偏向</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獨立</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參與</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729712"/>
                  </a:ext>
                </a:extLst>
              </a:tr>
              <a:tr h="736600">
                <a:tc>
                  <a:txBody>
                    <a:bodyPr/>
                    <a:lstStyle/>
                    <a:p>
                      <a:pPr algn="l" fontAlgn="b"/>
                      <a:r>
                        <a:rPr lang="zh-TW" altLang="en-US" sz="4300" b="1" u="none" strike="noStrike" baseline="0" dirty="0">
                          <a:effectLst/>
                        </a:rPr>
                        <a:t>如何與他連結</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一起做事</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講話</a:t>
                      </a:r>
                      <a:r>
                        <a:rPr lang="en-US" altLang="zh-TW" sz="4300" b="1" u="none" strike="noStrike" baseline="0" dirty="0">
                          <a:effectLst/>
                        </a:rPr>
                        <a:t>,</a:t>
                      </a:r>
                      <a:r>
                        <a:rPr lang="zh-TW" altLang="en-US" sz="4300" b="1" u="none" strike="noStrike" baseline="0" dirty="0">
                          <a:effectLst/>
                        </a:rPr>
                        <a:t>溝通</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3699494738"/>
                  </a:ext>
                </a:extLst>
              </a:tr>
              <a:tr h="736600">
                <a:tc>
                  <a:txBody>
                    <a:bodyPr/>
                    <a:lstStyle/>
                    <a:p>
                      <a:pPr algn="l" fontAlgn="b"/>
                      <a:r>
                        <a:rPr lang="zh-TW" altLang="en-US" sz="4300" b="1" u="none" strike="noStrike" baseline="0" dirty="0">
                          <a:effectLst/>
                        </a:rPr>
                        <a:t>在做事時</a:t>
                      </a:r>
                      <a:r>
                        <a:rPr lang="zh-TW" altLang="en-US" sz="4300" b="1" u="none" strike="noStrike" kern="1200" baseline="0" dirty="0">
                          <a:effectLst/>
                        </a:rPr>
                        <a:t>要</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結果</a:t>
                      </a:r>
                      <a:r>
                        <a:rPr lang="en-US" altLang="zh-TW" sz="4300" b="1" u="none" strike="noStrike" baseline="0" dirty="0">
                          <a:effectLst/>
                        </a:rPr>
                        <a:t>,</a:t>
                      </a:r>
                      <a:r>
                        <a:rPr lang="zh-TW" altLang="en-US" sz="4300" b="1" u="none" strike="noStrike" baseline="0" dirty="0">
                          <a:effectLst/>
                        </a:rPr>
                        <a:t>成就</a:t>
                      </a:r>
                      <a:endParaRPr lang="zh-TW" altLang="en-US" sz="4300" b="1" i="0" u="none" strike="noStrike" baseline="0" dirty="0">
                        <a:solidFill>
                          <a:schemeClr val="tx1"/>
                        </a:solidFill>
                        <a:effectLst/>
                        <a:latin typeface="+mj-ea"/>
                        <a:ea typeface="+mj-ea"/>
                      </a:endParaRPr>
                    </a:p>
                  </a:txBody>
                  <a:tcPr marL="9525" marR="9525" marT="9525" marB="0" anchor="ctr"/>
                </a:tc>
                <a:tc>
                  <a:txBody>
                    <a:bodyPr/>
                    <a:lstStyle/>
                    <a:p>
                      <a:pPr algn="ctr" fontAlgn="b"/>
                      <a:r>
                        <a:rPr lang="zh-TW" altLang="en-US" sz="4300" b="1" u="none" strike="noStrike" baseline="0" dirty="0">
                          <a:effectLst/>
                        </a:rPr>
                        <a:t>體驗</a:t>
                      </a:r>
                      <a:r>
                        <a:rPr lang="en-US" altLang="zh-TW" sz="4300" b="1" u="none" strike="noStrike" kern="1200" baseline="0" dirty="0">
                          <a:effectLst/>
                        </a:rPr>
                        <a:t>,</a:t>
                      </a:r>
                      <a:r>
                        <a:rPr lang="zh-TW" altLang="en-US" sz="4300" b="1" u="none" strike="noStrike" baseline="0" dirty="0">
                          <a:effectLst/>
                        </a:rPr>
                        <a:t>溝通</a:t>
                      </a:r>
                      <a:endParaRPr lang="zh-TW" altLang="en-US" sz="4300" b="1" i="0" u="none" strike="noStrike" baseline="0" dirty="0">
                        <a:solidFill>
                          <a:schemeClr val="tx1"/>
                        </a:solidFill>
                        <a:effectLst/>
                        <a:latin typeface="+mj-ea"/>
                        <a:ea typeface="+mj-ea"/>
                      </a:endParaRPr>
                    </a:p>
                  </a:txBody>
                  <a:tcPr marL="9525" marR="9525" marT="9525"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0AC7B267-0635-477C-8A9C-DEB178AEC493}"/>
              </a:ext>
            </a:extLst>
          </p:cNvPr>
          <p:cNvSpPr txBox="1"/>
          <p:nvPr/>
        </p:nvSpPr>
        <p:spPr>
          <a:xfrm>
            <a:off x="1786621" y="0"/>
            <a:ext cx="5570756" cy="1015663"/>
          </a:xfrm>
          <a:prstGeom prst="rect">
            <a:avLst/>
          </a:prstGeom>
          <a:noFill/>
        </p:spPr>
        <p:txBody>
          <a:bodyPr wrap="none" rtlCol="0">
            <a:spAutoFit/>
          </a:bodyPr>
          <a:lstStyle/>
          <a:p>
            <a:r>
              <a:rPr lang="zh-TW" altLang="en-US" sz="6000" b="1" dirty="0"/>
              <a:t>男女之間的差異</a:t>
            </a:r>
            <a:endParaRPr lang="en-US" sz="6000" b="1" dirty="0"/>
          </a:p>
        </p:txBody>
      </p:sp>
    </p:spTree>
    <p:extLst>
      <p:ext uri="{BB962C8B-B14F-4D97-AF65-F5344CB8AC3E}">
        <p14:creationId xmlns:p14="http://schemas.microsoft.com/office/powerpoint/2010/main" val="41926792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530280178"/>
              </p:ext>
            </p:extLst>
          </p:nvPr>
        </p:nvGraphicFramePr>
        <p:xfrm>
          <a:off x="132522" y="917161"/>
          <a:ext cx="8878956" cy="5587365"/>
        </p:xfrm>
        <a:graphic>
          <a:graphicData uri="http://schemas.openxmlformats.org/drawingml/2006/table">
            <a:tbl>
              <a:tblPr firstRow="1" firstCol="1" bandRow="1">
                <a:tableStyleId>{5C22544A-7EE6-4342-B048-85BDC9FD1C3A}</a:tableStyleId>
              </a:tblPr>
              <a:tblGrid>
                <a:gridCol w="2650434">
                  <a:extLst>
                    <a:ext uri="{9D8B030D-6E8A-4147-A177-3AD203B41FA5}">
                      <a16:colId xmlns:a16="http://schemas.microsoft.com/office/drawing/2014/main" val="1862322444"/>
                    </a:ext>
                  </a:extLst>
                </a:gridCol>
                <a:gridCol w="3339548">
                  <a:extLst>
                    <a:ext uri="{9D8B030D-6E8A-4147-A177-3AD203B41FA5}">
                      <a16:colId xmlns:a16="http://schemas.microsoft.com/office/drawing/2014/main" val="3466287671"/>
                    </a:ext>
                  </a:extLst>
                </a:gridCol>
                <a:gridCol w="2888974">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endParaRPr lang="en-US" sz="3600" b="1" baseline="0" dirty="0">
                        <a:solidFill>
                          <a:schemeClr val="tx1"/>
                        </a:solidFill>
                        <a:effectLst/>
                        <a:latin typeface="Arial Narrow" panose="020B0606020202030204" pitchFamily="34" charset="0"/>
                        <a:ea typeface="+mj-ea"/>
                        <a:cs typeface="Times New Roman" panose="02020603050405020304" pitchFamily="18" charset="0"/>
                      </a:endParaRPr>
                    </a:p>
                  </a:txBody>
                  <a:tcPr marL="68580" marR="68580" marT="0" marB="0" anchor="ctr"/>
                </a:tc>
                <a:tc>
                  <a:txBody>
                    <a:bodyPr/>
                    <a:lstStyle/>
                    <a:p>
                      <a:pPr algn="ctr" fontAlgn="b"/>
                      <a:r>
                        <a:rPr lang="en-US" altLang="zh-TW" sz="4600" b="1" u="none" strike="noStrike" baseline="0" dirty="0">
                          <a:effectLst/>
                          <a:latin typeface="Arial Narrow" panose="020B0606020202030204" pitchFamily="34" charset="0"/>
                        </a:rPr>
                        <a:t>Men</a:t>
                      </a:r>
                      <a:endParaRPr lang="zh-TW" altLang="en-US" sz="4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4600" b="1" u="none" strike="noStrike" baseline="0" dirty="0">
                          <a:effectLst/>
                          <a:latin typeface="Arial Narrow" panose="020B0606020202030204" pitchFamily="34" charset="0"/>
                        </a:rPr>
                        <a:t>Women</a:t>
                      </a:r>
                      <a:endParaRPr lang="zh-TW" altLang="en-US" sz="4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287240169"/>
                  </a:ext>
                </a:extLst>
              </a:tr>
              <a:tr h="736600">
                <a:tc>
                  <a:txBody>
                    <a:bodyPr/>
                    <a:lstStyle/>
                    <a:p>
                      <a:pPr algn="l" fontAlgn="b"/>
                      <a:r>
                        <a:rPr lang="en-US" altLang="zh-TW" sz="3000" b="1" u="none" strike="noStrike" baseline="0" dirty="0">
                          <a:effectLst/>
                          <a:latin typeface="Arial Narrow" panose="020B0606020202030204" pitchFamily="34" charset="0"/>
                        </a:rPr>
                        <a:t>Self-image from</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Work</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Family</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628695329"/>
                  </a:ext>
                </a:extLst>
              </a:tr>
              <a:tr h="736600">
                <a:tc>
                  <a:txBody>
                    <a:bodyPr/>
                    <a:lstStyle/>
                    <a:p>
                      <a:pPr algn="l" fontAlgn="b"/>
                      <a:r>
                        <a:rPr lang="en-US" altLang="zh-TW" sz="3000" b="1" u="none" strike="noStrike" baseline="0" dirty="0">
                          <a:effectLst/>
                          <a:latin typeface="Arial Narrow" panose="020B0606020202030204" pitchFamily="34" charset="0"/>
                        </a:rPr>
                        <a:t>Satisfaction from</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Provide for…</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Care for…</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1086331393"/>
                  </a:ext>
                </a:extLst>
              </a:tr>
              <a:tr h="736600">
                <a:tc>
                  <a:txBody>
                    <a:bodyPr/>
                    <a:lstStyle/>
                    <a:p>
                      <a:pPr algn="l" fontAlgn="b"/>
                      <a:r>
                        <a:rPr lang="en-US" altLang="zh-TW" sz="3000" b="1" u="none" strike="noStrike" baseline="0" dirty="0">
                          <a:effectLst/>
                          <a:latin typeface="Arial Narrow" panose="020B0606020202030204" pitchFamily="34" charset="0"/>
                        </a:rPr>
                        <a:t>Wanted Feeling</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Respect</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Love</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3706773097"/>
                  </a:ext>
                </a:extLst>
              </a:tr>
              <a:tr h="736600">
                <a:tc>
                  <a:txBody>
                    <a:bodyPr/>
                    <a:lstStyle/>
                    <a:p>
                      <a:pPr algn="l" fontAlgn="b"/>
                      <a:r>
                        <a:rPr lang="en-US" altLang="zh-TW" sz="3000" b="1" u="none" strike="noStrike" baseline="0" dirty="0">
                          <a:effectLst/>
                          <a:latin typeface="Arial Narrow" panose="020B0606020202030204" pitchFamily="34" charset="0"/>
                        </a:rPr>
                        <a:t>Prefers</a:t>
                      </a:r>
                      <a:r>
                        <a:rPr lang="zh-TW" altLang="en-US" sz="3000" b="1" u="none" strike="noStrike" baseline="0" dirty="0">
                          <a:effectLst/>
                          <a:latin typeface="Arial Narrow" panose="020B0606020202030204" pitchFamily="34" charset="0"/>
                        </a:rPr>
                        <a:t> </a:t>
                      </a:r>
                      <a:r>
                        <a:rPr lang="en-US" altLang="zh-TW" sz="3000" b="1" u="none" strike="noStrike" baseline="0" dirty="0">
                          <a:effectLst/>
                          <a:latin typeface="Arial Narrow" panose="020B0606020202030204" pitchFamily="34" charset="0"/>
                        </a:rPr>
                        <a:t>to Be</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Independent</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Involved</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729712"/>
                  </a:ext>
                </a:extLst>
              </a:tr>
              <a:tr h="736600">
                <a:tc>
                  <a:txBody>
                    <a:bodyPr/>
                    <a:lstStyle/>
                    <a:p>
                      <a:pPr algn="l" fontAlgn="b"/>
                      <a:r>
                        <a:rPr lang="en-US" altLang="zh-TW" sz="3000" b="1" u="none" strike="noStrike" baseline="0" dirty="0">
                          <a:effectLst/>
                          <a:latin typeface="Arial Narrow" panose="020B0606020202030204" pitchFamily="34" charset="0"/>
                        </a:rPr>
                        <a:t>Connection from</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Working together</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rPr>
                        <a:t>Communication</a:t>
                      </a:r>
                      <a:endParaRPr lang="zh-TW" altLang="en-US" sz="36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3699494738"/>
                  </a:ext>
                </a:extLst>
              </a:tr>
              <a:tr h="736600">
                <a:tc>
                  <a:txBody>
                    <a:bodyPr/>
                    <a:lstStyle/>
                    <a:p>
                      <a:pPr algn="l" fontAlgn="b"/>
                      <a:r>
                        <a:rPr lang="en-US" altLang="zh-TW" sz="3000" b="1" u="none" strike="noStrike" baseline="0" dirty="0">
                          <a:effectLst/>
                          <a:latin typeface="Arial Narrow" panose="020B0606020202030204" pitchFamily="34" charset="0"/>
                        </a:rPr>
                        <a:t>Focus</a:t>
                      </a:r>
                      <a:endParaRPr lang="zh-TW" altLang="en-US" sz="30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800" b="1" u="none" strike="noStrike" baseline="0" dirty="0">
                          <a:effectLst/>
                          <a:latin typeface="Arial Narrow" panose="020B0606020202030204" pitchFamily="34" charset="0"/>
                        </a:rPr>
                        <a:t>Get things done, achievement</a:t>
                      </a:r>
                      <a:endParaRPr lang="zh-TW" altLang="en-US" sz="3800" b="1" i="0" u="none" strike="noStrike" baseline="0" dirty="0">
                        <a:solidFill>
                          <a:schemeClr val="tx1"/>
                        </a:solidFill>
                        <a:effectLst/>
                        <a:latin typeface="Arial Narrow" panose="020B0606020202030204" pitchFamily="34" charset="0"/>
                        <a:ea typeface="+mj-ea"/>
                      </a:endParaRPr>
                    </a:p>
                  </a:txBody>
                  <a:tcPr marL="9525" marR="9525" marT="9525" marB="0" anchor="ctr"/>
                </a:tc>
                <a:tc>
                  <a:txBody>
                    <a:bodyPr/>
                    <a:lstStyle/>
                    <a:p>
                      <a:pPr algn="ctr" fontAlgn="b"/>
                      <a:r>
                        <a:rPr lang="en-US" altLang="zh-TW" sz="3700" b="1" u="none" strike="noStrike" baseline="0" dirty="0">
                          <a:effectLst/>
                          <a:latin typeface="Arial Narrow" panose="020B0606020202030204" pitchFamily="34" charset="0"/>
                        </a:rPr>
                        <a:t>Experience, communication</a:t>
                      </a:r>
                      <a:endParaRPr lang="zh-TW" altLang="en-US" sz="3700" b="1" i="0" u="none" strike="noStrike" baseline="0" dirty="0">
                        <a:solidFill>
                          <a:schemeClr val="tx1"/>
                        </a:solidFill>
                        <a:effectLst/>
                        <a:latin typeface="Arial Narrow" panose="020B0606020202030204" pitchFamily="34" charset="0"/>
                        <a:ea typeface="+mj-ea"/>
                      </a:endParaRPr>
                    </a:p>
                  </a:txBody>
                  <a:tcPr marL="9525" marR="9525" marT="9525"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70038444-3A8E-441B-9F4F-8F271BB6536C}"/>
              </a:ext>
            </a:extLst>
          </p:cNvPr>
          <p:cNvSpPr txBox="1"/>
          <p:nvPr/>
        </p:nvSpPr>
        <p:spPr>
          <a:xfrm>
            <a:off x="374761" y="209275"/>
            <a:ext cx="8394478" cy="707886"/>
          </a:xfrm>
          <a:prstGeom prst="rect">
            <a:avLst/>
          </a:prstGeom>
          <a:noFill/>
        </p:spPr>
        <p:txBody>
          <a:bodyPr wrap="none" rtlCol="0">
            <a:spAutoFit/>
          </a:bodyPr>
          <a:lstStyle/>
          <a:p>
            <a:r>
              <a:rPr lang="en-US" sz="4000" b="1" dirty="0"/>
              <a:t>Differences between Men and Women</a:t>
            </a:r>
          </a:p>
        </p:txBody>
      </p:sp>
    </p:spTree>
    <p:extLst>
      <p:ext uri="{BB962C8B-B14F-4D97-AF65-F5344CB8AC3E}">
        <p14:creationId xmlns:p14="http://schemas.microsoft.com/office/powerpoint/2010/main" val="328883201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614017" y="261730"/>
            <a:ext cx="7915965" cy="6096000"/>
          </a:xfrm>
        </p:spPr>
        <p:txBody>
          <a:bodyPr>
            <a:noAutofit/>
          </a:bodyPr>
          <a:lstStyle/>
          <a:p>
            <a:pPr marL="0" indent="0">
              <a:lnSpc>
                <a:spcPct val="100000"/>
              </a:lnSpc>
              <a:spcAft>
                <a:spcPts val="800"/>
              </a:spcAft>
              <a:buNone/>
            </a:pPr>
            <a:r>
              <a:rPr lang="en-US" altLang="zh-TW" sz="6000" b="1" dirty="0">
                <a:ea typeface="PMingLiU" panose="02020500000000000000" pitchFamily="18" charset="-120"/>
              </a:rPr>
              <a:t>“</a:t>
            </a:r>
            <a:r>
              <a:rPr lang="zh-TW" altLang="en-US" sz="6000" b="1" dirty="0">
                <a:latin typeface="+mj-ea"/>
                <a:ea typeface="+mj-ea"/>
              </a:rPr>
              <a:t>男人會為食物而工作但願意為尊重而死</a:t>
            </a:r>
            <a:r>
              <a:rPr lang="zh-TW" altLang="en-US" sz="6000" b="1" dirty="0">
                <a:latin typeface="+mj-ea"/>
              </a:rPr>
              <a:t>。</a:t>
            </a:r>
            <a:r>
              <a:rPr lang="en-US" altLang="zh-TW" sz="6000" b="1" dirty="0">
                <a:ea typeface="PMingLiU" panose="02020500000000000000" pitchFamily="18" charset="-120"/>
              </a:rPr>
              <a:t>”</a:t>
            </a:r>
          </a:p>
          <a:p>
            <a:pPr marL="0" indent="0">
              <a:lnSpc>
                <a:spcPct val="100000"/>
              </a:lnSpc>
              <a:spcAft>
                <a:spcPts val="800"/>
              </a:spcAft>
              <a:buNone/>
            </a:pPr>
            <a:endParaRPr lang="en-US" altLang="zh-TW" sz="2400" b="1" dirty="0">
              <a:latin typeface="PMingLiU" panose="02020500000000000000" pitchFamily="18" charset="-120"/>
              <a:ea typeface="PMingLiU" panose="02020500000000000000" pitchFamily="18" charset="-120"/>
            </a:endParaRPr>
          </a:p>
          <a:p>
            <a:pPr marL="0" indent="0">
              <a:lnSpc>
                <a:spcPct val="100000"/>
              </a:lnSpc>
              <a:spcAft>
                <a:spcPts val="800"/>
              </a:spcAft>
              <a:buNone/>
            </a:pPr>
            <a:r>
              <a:rPr lang="en-US" altLang="zh-TW" sz="6000" b="1" dirty="0">
                <a:latin typeface="+mj-lt"/>
                <a:ea typeface="PMingLiU" panose="02020500000000000000" pitchFamily="18" charset="-120"/>
              </a:rPr>
              <a:t>“Men would work for food but would die for respect.”</a:t>
            </a:r>
            <a:endParaRPr lang="en-US" sz="6000" b="1" dirty="0">
              <a:latin typeface="+mj-lt"/>
              <a:ea typeface="PMingLiU" panose="02020500000000000000" pitchFamily="18" charset="-120"/>
            </a:endParaRPr>
          </a:p>
        </p:txBody>
      </p:sp>
    </p:spTree>
    <p:extLst>
      <p:ext uri="{BB962C8B-B14F-4D97-AF65-F5344CB8AC3E}">
        <p14:creationId xmlns:p14="http://schemas.microsoft.com/office/powerpoint/2010/main" val="351252604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631687" y="381000"/>
            <a:ext cx="8331200" cy="6096000"/>
          </a:xfrm>
        </p:spPr>
        <p:txBody>
          <a:bodyPr>
            <a:noAutofit/>
          </a:bodyPr>
          <a:lstStyle/>
          <a:p>
            <a:pPr marL="0" indent="0">
              <a:lnSpc>
                <a:spcPct val="100000"/>
              </a:lnSpc>
              <a:spcAft>
                <a:spcPts val="800"/>
              </a:spcAft>
              <a:buNone/>
            </a:pPr>
            <a:r>
              <a:rPr lang="zh-TW" altLang="en-US" sz="6000" b="1" dirty="0">
                <a:latin typeface="+mj-ea"/>
                <a:ea typeface="+mj-ea"/>
              </a:rPr>
              <a:t>男人想要別人的尊重</a:t>
            </a:r>
            <a:r>
              <a:rPr lang="en-US" altLang="zh-TW" sz="6000" b="1" dirty="0">
                <a:latin typeface="+mj-ea"/>
                <a:ea typeface="+mj-ea"/>
              </a:rPr>
              <a:t>–</a:t>
            </a:r>
            <a:r>
              <a:rPr lang="zh-TW" altLang="en-US" sz="6000" b="1" dirty="0">
                <a:latin typeface="+mj-ea"/>
                <a:ea typeface="+mj-ea"/>
              </a:rPr>
              <a:t>不是因為驕傲嗎？</a:t>
            </a:r>
            <a:endParaRPr lang="en-US" altLang="zh-TW" sz="6000" b="1" dirty="0">
              <a:latin typeface="+mj-ea"/>
              <a:ea typeface="+mj-ea"/>
            </a:endParaRPr>
          </a:p>
          <a:p>
            <a:pPr marL="0" indent="0">
              <a:lnSpc>
                <a:spcPct val="100000"/>
              </a:lnSpc>
              <a:spcAft>
                <a:spcPts val="800"/>
              </a:spcAft>
              <a:buNone/>
            </a:pPr>
            <a:endParaRPr lang="en-US" altLang="zh-TW" sz="2400" b="1" dirty="0">
              <a:latin typeface="PMingLiU" panose="02020500000000000000" pitchFamily="18" charset="-120"/>
              <a:ea typeface="PMingLiU" panose="02020500000000000000" pitchFamily="18" charset="-120"/>
            </a:endParaRPr>
          </a:p>
          <a:p>
            <a:pPr marL="0" indent="0">
              <a:lnSpc>
                <a:spcPct val="100000"/>
              </a:lnSpc>
              <a:spcAft>
                <a:spcPts val="800"/>
              </a:spcAft>
              <a:buNone/>
            </a:pPr>
            <a:r>
              <a:rPr lang="en-US" sz="6000" b="1" dirty="0">
                <a:latin typeface="+mj-lt"/>
                <a:ea typeface="PMingLiU" panose="02020500000000000000" pitchFamily="18" charset="-120"/>
              </a:rPr>
              <a:t>Men wanting respect – isn’t that due to pride?</a:t>
            </a:r>
          </a:p>
        </p:txBody>
      </p:sp>
    </p:spTree>
    <p:extLst>
      <p:ext uri="{BB962C8B-B14F-4D97-AF65-F5344CB8AC3E}">
        <p14:creationId xmlns:p14="http://schemas.microsoft.com/office/powerpoint/2010/main" val="250466500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6000" b="1" dirty="0">
                <a:latin typeface="+mj-ea"/>
                <a:ea typeface="+mj-ea"/>
              </a:rPr>
              <a:t>我們為什麼需要朋友</a:t>
            </a:r>
            <a:r>
              <a:rPr lang="en-US" altLang="zh-TW" sz="6000" b="1" dirty="0">
                <a:latin typeface="+mj-ea"/>
                <a:ea typeface="+mj-ea"/>
              </a:rPr>
              <a:t>?</a:t>
            </a:r>
            <a:r>
              <a:rPr lang="zh-TW" altLang="en-US" sz="6000" b="1" dirty="0">
                <a:latin typeface="+mj-ea"/>
                <a:ea typeface="+mj-ea"/>
              </a:rPr>
              <a:t> 我們要在跟隨神的道路上彼此扶持</a:t>
            </a:r>
            <a:r>
              <a:rPr lang="zh-TW" altLang="en-US" sz="6000" b="1" dirty="0">
                <a:latin typeface="+mj-ea"/>
              </a:rPr>
              <a:t>。</a:t>
            </a:r>
            <a:endParaRPr lang="en-US" altLang="zh-TW" sz="6000" b="1" dirty="0">
              <a:latin typeface="PMingLiU" panose="02020500000000000000" pitchFamily="18" charset="-120"/>
              <a:ea typeface="PMingLiU" panose="02020500000000000000" pitchFamily="18" charset="-120"/>
            </a:endParaRPr>
          </a:p>
          <a:p>
            <a:pPr marL="0" indent="0">
              <a:lnSpc>
                <a:spcPct val="100000"/>
              </a:lnSpc>
              <a:spcAft>
                <a:spcPts val="800"/>
              </a:spcAft>
              <a:buNone/>
            </a:pPr>
            <a:r>
              <a:rPr lang="en-US" altLang="zh-TW" sz="6000" b="1" dirty="0">
                <a:latin typeface="+mj-lt"/>
                <a:ea typeface="PMingLiU" panose="02020500000000000000" pitchFamily="18" charset="-120"/>
              </a:rPr>
              <a:t>Why do we need friends?</a:t>
            </a:r>
            <a:r>
              <a:rPr lang="zh-TW" altLang="en-US" sz="6000" b="1" dirty="0">
                <a:latin typeface="+mj-lt"/>
                <a:ea typeface="PMingLiU" panose="02020500000000000000" pitchFamily="18" charset="-120"/>
              </a:rPr>
              <a:t> </a:t>
            </a:r>
            <a:r>
              <a:rPr lang="en-US" sz="6000" b="1" dirty="0">
                <a:latin typeface="+mj-lt"/>
                <a:ea typeface="PMingLiU" panose="02020500000000000000" pitchFamily="18" charset="-120"/>
              </a:rPr>
              <a:t>We want to support each other on our way to God.</a:t>
            </a:r>
          </a:p>
        </p:txBody>
      </p:sp>
    </p:spTree>
    <p:extLst>
      <p:ext uri="{BB962C8B-B14F-4D97-AF65-F5344CB8AC3E}">
        <p14:creationId xmlns:p14="http://schemas.microsoft.com/office/powerpoint/2010/main" val="67079591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0"/>
            <a:ext cx="8331200" cy="6096000"/>
          </a:xfrm>
        </p:spPr>
        <p:txBody>
          <a:bodyPr>
            <a:noAutofit/>
          </a:bodyPr>
          <a:lstStyle/>
          <a:p>
            <a:pPr marL="0" indent="0">
              <a:lnSpc>
                <a:spcPct val="100000"/>
              </a:lnSpc>
              <a:spcAft>
                <a:spcPts val="800"/>
              </a:spcAft>
              <a:buNone/>
            </a:pPr>
            <a:r>
              <a:rPr lang="zh-TW" altLang="en-US" sz="6000" b="1" dirty="0">
                <a:latin typeface="+mj-ea"/>
                <a:ea typeface="+mj-ea"/>
              </a:rPr>
              <a:t>傳道書</a:t>
            </a:r>
            <a:r>
              <a:rPr lang="zh-TW" altLang="en-US" sz="6000" b="1" dirty="0">
                <a:latin typeface="+mj-lt"/>
                <a:ea typeface="+mj-ea"/>
              </a:rPr>
              <a:t> </a:t>
            </a:r>
            <a:r>
              <a:rPr lang="en-US" altLang="zh-TW" sz="6000" b="1" dirty="0">
                <a:latin typeface="+mj-lt"/>
                <a:ea typeface="+mj-ea"/>
              </a:rPr>
              <a:t>4:9-10 -- </a:t>
            </a:r>
            <a:r>
              <a:rPr lang="zh-TW" altLang="en-US" sz="6000" b="1" dirty="0">
                <a:latin typeface="+mj-ea"/>
                <a:ea typeface="+mj-ea"/>
              </a:rPr>
              <a:t>兩個人總比一個人好，因為二人勞碌同得美好的果效。 若是跌倒，這人可以扶起他的同伴；若是孤身跌倒，沒有別人扶起他來，這人就有禍了！ </a:t>
            </a:r>
            <a:endParaRPr lang="en-US" altLang="zh-TW" sz="6000" b="1" dirty="0">
              <a:latin typeface="+mj-ea"/>
              <a:ea typeface="+mj-ea"/>
            </a:endParaRPr>
          </a:p>
        </p:txBody>
      </p:sp>
    </p:spTree>
    <p:extLst>
      <p:ext uri="{BB962C8B-B14F-4D97-AF65-F5344CB8AC3E}">
        <p14:creationId xmlns:p14="http://schemas.microsoft.com/office/powerpoint/2010/main" val="29586358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72278" y="198783"/>
            <a:ext cx="8971722" cy="6096000"/>
          </a:xfrm>
        </p:spPr>
        <p:txBody>
          <a:bodyPr>
            <a:noAutofit/>
          </a:bodyPr>
          <a:lstStyle/>
          <a:p>
            <a:pPr marL="0" indent="0">
              <a:spcBef>
                <a:spcPts val="500"/>
              </a:spcBef>
              <a:spcAft>
                <a:spcPts val="500"/>
              </a:spcAft>
              <a:buNone/>
            </a:pPr>
            <a:r>
              <a:rPr lang="en-US" altLang="zh-TW" sz="5600" b="1" dirty="0" err="1">
                <a:latin typeface="+mj-lt"/>
                <a:ea typeface="+mj-ea"/>
              </a:rPr>
              <a:t>Ecc</a:t>
            </a:r>
            <a:r>
              <a:rPr lang="en-US" altLang="zh-TW" sz="5600" b="1" dirty="0">
                <a:latin typeface="+mj-lt"/>
                <a:ea typeface="+mj-ea"/>
              </a:rPr>
              <a:t>. 4:9-10 -- Two are better than one, because they have a good return for their labor:</a:t>
            </a:r>
          </a:p>
          <a:p>
            <a:pPr marL="0" indent="0">
              <a:spcBef>
                <a:spcPts val="500"/>
              </a:spcBef>
              <a:spcAft>
                <a:spcPts val="500"/>
              </a:spcAft>
              <a:buNone/>
            </a:pPr>
            <a:r>
              <a:rPr lang="en-US" altLang="zh-TW" sz="5600" b="1" dirty="0">
                <a:latin typeface="+mj-lt"/>
                <a:ea typeface="+mj-ea"/>
              </a:rPr>
              <a:t>If either of them falls down, one can help the other up. But pity anyone who falls and has no one to help them up.</a:t>
            </a:r>
            <a:endParaRPr lang="en-US" sz="5600" b="1" dirty="0">
              <a:latin typeface="+mj-lt"/>
              <a:ea typeface="PMingLiU" panose="02020500000000000000" pitchFamily="18" charset="-120"/>
            </a:endParaRPr>
          </a:p>
        </p:txBody>
      </p:sp>
    </p:spTree>
    <p:extLst>
      <p:ext uri="{BB962C8B-B14F-4D97-AF65-F5344CB8AC3E}">
        <p14:creationId xmlns:p14="http://schemas.microsoft.com/office/powerpoint/2010/main" val="51550582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2AB9BE5-6D08-471D-A220-20EA620315C2}"/>
              </a:ext>
            </a:extLst>
          </p:cNvPr>
          <p:cNvGrpSpPr/>
          <p:nvPr/>
        </p:nvGrpSpPr>
        <p:grpSpPr>
          <a:xfrm>
            <a:off x="179906" y="1333265"/>
            <a:ext cx="8849677" cy="4476519"/>
            <a:chOff x="134929" y="999949"/>
            <a:chExt cx="6637258" cy="3357389"/>
          </a:xfrm>
        </p:grpSpPr>
        <p:sp>
          <p:nvSpPr>
            <p:cNvPr id="6" name="Freeform: Shape 5">
              <a:extLst>
                <a:ext uri="{FF2B5EF4-FFF2-40B4-BE49-F238E27FC236}">
                  <a16:creationId xmlns:a16="http://schemas.microsoft.com/office/drawing/2014/main" id="{C7A8D7B3-8506-4DFC-BBF4-02590192BCC0}"/>
                </a:ext>
              </a:extLst>
            </p:cNvPr>
            <p:cNvSpPr/>
            <p:nvPr/>
          </p:nvSpPr>
          <p:spPr>
            <a:xfrm>
              <a:off x="1648946" y="1940711"/>
              <a:ext cx="4001341" cy="2416627"/>
            </a:xfrm>
            <a:custGeom>
              <a:avLst/>
              <a:gdLst>
                <a:gd name="connsiteX0" fmla="*/ 5795682 w 6078070"/>
                <a:gd name="connsiteY0" fmla="*/ 0 h 4437530"/>
                <a:gd name="connsiteX1" fmla="*/ 0 w 6078070"/>
                <a:gd name="connsiteY1" fmla="*/ 2649071 h 4437530"/>
                <a:gd name="connsiteX2" fmla="*/ 847165 w 6078070"/>
                <a:gd name="connsiteY2" fmla="*/ 4437530 h 4437530"/>
                <a:gd name="connsiteX3" fmla="*/ 6078070 w 6078070"/>
                <a:gd name="connsiteY3" fmla="*/ 4424083 h 4437530"/>
                <a:gd name="connsiteX4" fmla="*/ 5795682 w 6078070"/>
                <a:gd name="connsiteY4" fmla="*/ 0 h 4437530"/>
                <a:gd name="connsiteX0" fmla="*/ 5795682 w 5795682"/>
                <a:gd name="connsiteY0" fmla="*/ 0 h 4449256"/>
                <a:gd name="connsiteX1" fmla="*/ 0 w 5795682"/>
                <a:gd name="connsiteY1" fmla="*/ 2649071 h 4449256"/>
                <a:gd name="connsiteX2" fmla="*/ 847165 w 5795682"/>
                <a:gd name="connsiteY2" fmla="*/ 4437530 h 4449256"/>
                <a:gd name="connsiteX3" fmla="*/ 5721173 w 5795682"/>
                <a:gd name="connsiteY3" fmla="*/ 4449256 h 4449256"/>
                <a:gd name="connsiteX4" fmla="*/ 5795682 w 5795682"/>
                <a:gd name="connsiteY4" fmla="*/ 0 h 4449256"/>
                <a:gd name="connsiteX0" fmla="*/ 5687532 w 5721173"/>
                <a:gd name="connsiteY0" fmla="*/ 0 h 4474429"/>
                <a:gd name="connsiteX1" fmla="*/ 0 w 5721173"/>
                <a:gd name="connsiteY1" fmla="*/ 2674244 h 4474429"/>
                <a:gd name="connsiteX2" fmla="*/ 847165 w 5721173"/>
                <a:gd name="connsiteY2" fmla="*/ 4462703 h 4474429"/>
                <a:gd name="connsiteX3" fmla="*/ 5721173 w 5721173"/>
                <a:gd name="connsiteY3" fmla="*/ 4474429 h 4474429"/>
                <a:gd name="connsiteX4" fmla="*/ 5687532 w 5721173"/>
                <a:gd name="connsiteY4" fmla="*/ 0 h 4474429"/>
                <a:gd name="connsiteX0" fmla="*/ 5687532 w 5721173"/>
                <a:gd name="connsiteY0" fmla="*/ 0 h 4021312"/>
                <a:gd name="connsiteX1" fmla="*/ 0 w 5721173"/>
                <a:gd name="connsiteY1" fmla="*/ 2221127 h 4021312"/>
                <a:gd name="connsiteX2" fmla="*/ 847165 w 5721173"/>
                <a:gd name="connsiteY2" fmla="*/ 4009586 h 4021312"/>
                <a:gd name="connsiteX3" fmla="*/ 5721173 w 5721173"/>
                <a:gd name="connsiteY3" fmla="*/ 4021312 h 4021312"/>
                <a:gd name="connsiteX4" fmla="*/ 5687532 w 5721173"/>
                <a:gd name="connsiteY4" fmla="*/ 0 h 4021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1173" h="4021312">
                  <a:moveTo>
                    <a:pt x="5687532" y="0"/>
                  </a:moveTo>
                  <a:lnTo>
                    <a:pt x="0" y="2221127"/>
                  </a:lnTo>
                  <a:lnTo>
                    <a:pt x="847165" y="4009586"/>
                  </a:lnTo>
                  <a:lnTo>
                    <a:pt x="5721173" y="4021312"/>
                  </a:lnTo>
                  <a:lnTo>
                    <a:pt x="5687532" y="0"/>
                  </a:lnTo>
                  <a:close/>
                </a:path>
              </a:pathLst>
            </a:cu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5907E1FE-9A1E-43FB-87CE-ADA28CE5BB7C}"/>
                </a:ext>
              </a:extLst>
            </p:cNvPr>
            <p:cNvCxnSpPr>
              <a:cxnSpLocks/>
            </p:cNvCxnSpPr>
            <p:nvPr/>
          </p:nvCxnSpPr>
          <p:spPr>
            <a:xfrm>
              <a:off x="1642815" y="3009984"/>
              <a:ext cx="289184" cy="25740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90FDCE2F-EF03-47FD-B5B0-DF31C9DA421E}"/>
                </a:ext>
              </a:extLst>
            </p:cNvPr>
            <p:cNvGrpSpPr/>
            <p:nvPr/>
          </p:nvGrpSpPr>
          <p:grpSpPr>
            <a:xfrm>
              <a:off x="1980772" y="2444424"/>
              <a:ext cx="604362" cy="1105853"/>
              <a:chOff x="1980772" y="2444424"/>
              <a:chExt cx="604362" cy="1105853"/>
            </a:xfrm>
          </p:grpSpPr>
          <p:sp>
            <p:nvSpPr>
              <p:cNvPr id="22" name="Smiley Face 21">
                <a:extLst>
                  <a:ext uri="{FF2B5EF4-FFF2-40B4-BE49-F238E27FC236}">
                    <a16:creationId xmlns:a16="http://schemas.microsoft.com/office/drawing/2014/main" id="{807C1C5B-DAE4-4A7A-AC82-E75D1EC3A429}"/>
                  </a:ext>
                </a:extLst>
              </p:cNvPr>
              <p:cNvSpPr/>
              <p:nvPr/>
            </p:nvSpPr>
            <p:spPr>
              <a:xfrm>
                <a:off x="2096501" y="2444424"/>
                <a:ext cx="372904" cy="385763"/>
              </a:xfrm>
              <a:prstGeom prst="smileyFac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b="1" dirty="0"/>
              </a:p>
            </p:txBody>
          </p:sp>
          <p:cxnSp>
            <p:nvCxnSpPr>
              <p:cNvPr id="24" name="Straight Connector 23">
                <a:extLst>
                  <a:ext uri="{FF2B5EF4-FFF2-40B4-BE49-F238E27FC236}">
                    <a16:creationId xmlns:a16="http://schemas.microsoft.com/office/drawing/2014/main" id="{BB8AE564-960D-4B63-A0EC-D556D8CE584F}"/>
                  </a:ext>
                </a:extLst>
              </p:cNvPr>
              <p:cNvCxnSpPr>
                <a:stCxn id="22" idx="4"/>
              </p:cNvCxnSpPr>
              <p:nvPr/>
            </p:nvCxnSpPr>
            <p:spPr>
              <a:xfrm flipH="1">
                <a:off x="1980772" y="2830187"/>
                <a:ext cx="302181" cy="180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328841-493C-41FD-B147-889BD31DDC10}"/>
                  </a:ext>
                </a:extLst>
              </p:cNvPr>
              <p:cNvCxnSpPr>
                <a:stCxn id="22" idx="4"/>
              </p:cNvCxnSpPr>
              <p:nvPr/>
            </p:nvCxnSpPr>
            <p:spPr>
              <a:xfrm>
                <a:off x="2282953" y="2830187"/>
                <a:ext cx="0" cy="4371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6EF63BE-98E2-46AE-A9E7-D9E2A0276277}"/>
                  </a:ext>
                </a:extLst>
              </p:cNvPr>
              <p:cNvCxnSpPr>
                <a:cxnSpLocks/>
                <a:stCxn id="22" idx="4"/>
              </p:cNvCxnSpPr>
              <p:nvPr/>
            </p:nvCxnSpPr>
            <p:spPr>
              <a:xfrm>
                <a:off x="2282953" y="2830187"/>
                <a:ext cx="302181" cy="1478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270AE15-2362-4C02-B253-887258806567}"/>
                  </a:ext>
                </a:extLst>
              </p:cNvPr>
              <p:cNvCxnSpPr/>
              <p:nvPr/>
            </p:nvCxnSpPr>
            <p:spPr>
              <a:xfrm>
                <a:off x="2282953" y="3267384"/>
                <a:ext cx="186452"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AF5FCB6-D840-41C9-8FE9-65C335CC8170}"/>
                  </a:ext>
                </a:extLst>
              </p:cNvPr>
              <p:cNvCxnSpPr/>
              <p:nvPr/>
            </p:nvCxnSpPr>
            <p:spPr>
              <a:xfrm flipH="1">
                <a:off x="2160794" y="3267384"/>
                <a:ext cx="122158"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 name="Group 118">
              <a:extLst>
                <a:ext uri="{FF2B5EF4-FFF2-40B4-BE49-F238E27FC236}">
                  <a16:creationId xmlns:a16="http://schemas.microsoft.com/office/drawing/2014/main" id="{82FAB1DE-95DF-40EB-BC63-56FDEC3BEE0D}"/>
                </a:ext>
              </a:extLst>
            </p:cNvPr>
            <p:cNvGrpSpPr/>
            <p:nvPr/>
          </p:nvGrpSpPr>
          <p:grpSpPr>
            <a:xfrm>
              <a:off x="4595739" y="999949"/>
              <a:ext cx="2176443" cy="1630030"/>
              <a:chOff x="8170206" y="634687"/>
              <a:chExt cx="3869232" cy="2897829"/>
            </a:xfrm>
          </p:grpSpPr>
          <p:sp>
            <p:nvSpPr>
              <p:cNvPr id="118" name="Cloud 117">
                <a:extLst>
                  <a:ext uri="{FF2B5EF4-FFF2-40B4-BE49-F238E27FC236}">
                    <a16:creationId xmlns:a16="http://schemas.microsoft.com/office/drawing/2014/main" id="{98206598-9375-419F-B82D-6A4BA465104A}"/>
                  </a:ext>
                </a:extLst>
              </p:cNvPr>
              <p:cNvSpPr/>
              <p:nvPr/>
            </p:nvSpPr>
            <p:spPr>
              <a:xfrm>
                <a:off x="8249342" y="634687"/>
                <a:ext cx="1856957" cy="1353767"/>
              </a:xfrm>
              <a:prstGeom prst="clou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A361A1D2-BBC3-4101-A554-5C89F2127E19}"/>
                  </a:ext>
                </a:extLst>
              </p:cNvPr>
              <p:cNvGrpSpPr/>
              <p:nvPr/>
            </p:nvGrpSpPr>
            <p:grpSpPr>
              <a:xfrm>
                <a:off x="8170206" y="973199"/>
                <a:ext cx="3869232" cy="2559317"/>
                <a:chOff x="7233988" y="987468"/>
                <a:chExt cx="3869232" cy="2559317"/>
              </a:xfrm>
            </p:grpSpPr>
            <p:sp>
              <p:nvSpPr>
                <p:cNvPr id="19" name="Rectangle 18">
                  <a:extLst>
                    <a:ext uri="{FF2B5EF4-FFF2-40B4-BE49-F238E27FC236}">
                      <a16:creationId xmlns:a16="http://schemas.microsoft.com/office/drawing/2014/main" id="{31FE451F-BC35-4E89-8AB2-868CC49A4DF2}"/>
                    </a:ext>
                  </a:extLst>
                </p:cNvPr>
                <p:cNvSpPr/>
                <p:nvPr/>
              </p:nvSpPr>
              <p:spPr>
                <a:xfrm>
                  <a:off x="9010340" y="1207685"/>
                  <a:ext cx="2092880" cy="2339100"/>
                </a:xfrm>
                <a:prstGeom prst="rect">
                  <a:avLst/>
                </a:prstGeom>
              </p:spPr>
              <p:txBody>
                <a:bodyPr wrap="none">
                  <a:spAutoFit/>
                </a:bodyPr>
                <a:lstStyle/>
                <a:p>
                  <a:pPr algn="ctr"/>
                  <a:r>
                    <a:rPr lang="zh-TW" altLang="en-US" sz="3600" b="1" dirty="0">
                      <a:latin typeface="+mj-ea"/>
                      <a:ea typeface="+mj-ea"/>
                    </a:rPr>
                    <a:t>其他的</a:t>
                  </a:r>
                  <a:endParaRPr lang="en-US" altLang="zh-TW" sz="3600" b="1" dirty="0">
                    <a:latin typeface="+mj-ea"/>
                    <a:ea typeface="+mj-ea"/>
                  </a:endParaRPr>
                </a:p>
                <a:p>
                  <a:pPr algn="ctr"/>
                  <a:r>
                    <a:rPr lang="zh-TW" altLang="en-US" sz="3600" b="1" dirty="0">
                      <a:latin typeface="+mj-ea"/>
                      <a:ea typeface="+mj-ea"/>
                    </a:rPr>
                    <a:t>基督徒</a:t>
                  </a:r>
                  <a:endParaRPr lang="en-US" altLang="zh-TW" sz="3600" b="1" dirty="0">
                    <a:latin typeface="+mj-ea"/>
                    <a:ea typeface="+mj-ea"/>
                  </a:endParaRPr>
                </a:p>
                <a:p>
                  <a:pPr algn="ctr"/>
                  <a:r>
                    <a:rPr lang="zh-TW" altLang="en-US" sz="3600" b="1" dirty="0">
                      <a:latin typeface="+mj-ea"/>
                      <a:ea typeface="+mj-ea"/>
                    </a:rPr>
                    <a:t>及聖靈</a:t>
                  </a:r>
                  <a:endParaRPr lang="en-US" altLang="zh-TW" sz="3600" b="1" dirty="0">
                    <a:latin typeface="+mj-ea"/>
                    <a:ea typeface="+mj-ea"/>
                  </a:endParaRPr>
                </a:p>
              </p:txBody>
            </p:sp>
            <p:grpSp>
              <p:nvGrpSpPr>
                <p:cNvPr id="67" name="Group 66">
                  <a:extLst>
                    <a:ext uri="{FF2B5EF4-FFF2-40B4-BE49-F238E27FC236}">
                      <a16:creationId xmlns:a16="http://schemas.microsoft.com/office/drawing/2014/main" id="{5285F4B9-AAD8-4866-90CA-250C69996BD6}"/>
                    </a:ext>
                  </a:extLst>
                </p:cNvPr>
                <p:cNvGrpSpPr/>
                <p:nvPr/>
              </p:nvGrpSpPr>
              <p:grpSpPr>
                <a:xfrm>
                  <a:off x="7233988" y="987468"/>
                  <a:ext cx="1936093" cy="2371933"/>
                  <a:chOff x="6320058" y="4420621"/>
                  <a:chExt cx="1936093" cy="2371933"/>
                </a:xfrm>
              </p:grpSpPr>
              <p:grpSp>
                <p:nvGrpSpPr>
                  <p:cNvPr id="68" name="Group 67">
                    <a:extLst>
                      <a:ext uri="{FF2B5EF4-FFF2-40B4-BE49-F238E27FC236}">
                        <a16:creationId xmlns:a16="http://schemas.microsoft.com/office/drawing/2014/main" id="{9E77DF31-DAA4-4821-B784-CC50E5693C12}"/>
                      </a:ext>
                    </a:extLst>
                  </p:cNvPr>
                  <p:cNvGrpSpPr/>
                  <p:nvPr/>
                </p:nvGrpSpPr>
                <p:grpSpPr>
                  <a:xfrm>
                    <a:off x="6637514" y="4420621"/>
                    <a:ext cx="1074420" cy="1965960"/>
                    <a:chOff x="6800850" y="1565910"/>
                    <a:chExt cx="1074420" cy="1965960"/>
                  </a:xfrm>
                </p:grpSpPr>
                <p:sp>
                  <p:nvSpPr>
                    <p:cNvPr id="90" name="Smiley Face 89">
                      <a:extLst>
                        <a:ext uri="{FF2B5EF4-FFF2-40B4-BE49-F238E27FC236}">
                          <a16:creationId xmlns:a16="http://schemas.microsoft.com/office/drawing/2014/main" id="{A2CB1B54-3CCC-4A00-8212-B7A0637C0D63}"/>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91" name="Straight Connector 90">
                      <a:extLst>
                        <a:ext uri="{FF2B5EF4-FFF2-40B4-BE49-F238E27FC236}">
                          <a16:creationId xmlns:a16="http://schemas.microsoft.com/office/drawing/2014/main" id="{6C5C6B98-E04F-4AFC-ADC4-AD22BA2816C8}"/>
                        </a:ext>
                      </a:extLst>
                    </p:cNvPr>
                    <p:cNvCxnSpPr>
                      <a:stCxn id="90"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0628744-0FAE-4628-9FA3-8024C8315E08}"/>
                        </a:ext>
                      </a:extLst>
                    </p:cNvPr>
                    <p:cNvCxnSpPr>
                      <a:stCxn id="90"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2D24C0E-A93D-4DEA-AC71-2AE5EF1101D8}"/>
                        </a:ext>
                      </a:extLst>
                    </p:cNvPr>
                    <p:cNvCxnSpPr>
                      <a:cxnSpLocks/>
                      <a:stCxn id="90"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8869597-AA52-4E09-9C26-23A81F6CC26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3C388DC-DCD8-4B77-A2C7-02005AAD828C}"/>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oup 68">
                    <a:extLst>
                      <a:ext uri="{FF2B5EF4-FFF2-40B4-BE49-F238E27FC236}">
                        <a16:creationId xmlns:a16="http://schemas.microsoft.com/office/drawing/2014/main" id="{4B3C8B2D-9BBE-4220-9678-E21A7DE5738B}"/>
                      </a:ext>
                    </a:extLst>
                  </p:cNvPr>
                  <p:cNvGrpSpPr/>
                  <p:nvPr/>
                </p:nvGrpSpPr>
                <p:grpSpPr>
                  <a:xfrm>
                    <a:off x="6857268" y="4735154"/>
                    <a:ext cx="1074420" cy="1965960"/>
                    <a:chOff x="6800850" y="1565910"/>
                    <a:chExt cx="1074420" cy="1965960"/>
                  </a:xfrm>
                </p:grpSpPr>
                <p:sp>
                  <p:nvSpPr>
                    <p:cNvPr id="84" name="Smiley Face 83">
                      <a:extLst>
                        <a:ext uri="{FF2B5EF4-FFF2-40B4-BE49-F238E27FC236}">
                          <a16:creationId xmlns:a16="http://schemas.microsoft.com/office/drawing/2014/main" id="{923B923E-00E6-48DE-8B3C-2A3333D10712}"/>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85" name="Straight Connector 84">
                      <a:extLst>
                        <a:ext uri="{FF2B5EF4-FFF2-40B4-BE49-F238E27FC236}">
                          <a16:creationId xmlns:a16="http://schemas.microsoft.com/office/drawing/2014/main" id="{DA403905-DF90-407B-AB8F-9DE08AF59BA7}"/>
                        </a:ext>
                      </a:extLst>
                    </p:cNvPr>
                    <p:cNvCxnSpPr>
                      <a:stCxn id="8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148E2CF-303C-4F4D-A42D-4C16F4FA44ED}"/>
                        </a:ext>
                      </a:extLst>
                    </p:cNvPr>
                    <p:cNvCxnSpPr>
                      <a:stCxn id="8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7B1D1F7-8F9B-4CC6-BBE7-152B6B654A28}"/>
                        </a:ext>
                      </a:extLst>
                    </p:cNvPr>
                    <p:cNvCxnSpPr>
                      <a:cxnSpLocks/>
                      <a:stCxn id="8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2605FE5-6922-4195-8687-5F975F7ACCB0}"/>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E31A8CD-D6FA-49E0-ACDA-A982C1006DE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363A5BBE-6F29-4B7C-A15F-BD333C5C30CC}"/>
                      </a:ext>
                    </a:extLst>
                  </p:cNvPr>
                  <p:cNvGrpSpPr/>
                  <p:nvPr/>
                </p:nvGrpSpPr>
                <p:grpSpPr>
                  <a:xfrm>
                    <a:off x="7181731" y="4605660"/>
                    <a:ext cx="1074420" cy="1965960"/>
                    <a:chOff x="6800850" y="1565910"/>
                    <a:chExt cx="1074420" cy="1965960"/>
                  </a:xfrm>
                </p:grpSpPr>
                <p:sp>
                  <p:nvSpPr>
                    <p:cNvPr id="78" name="Smiley Face 77">
                      <a:extLst>
                        <a:ext uri="{FF2B5EF4-FFF2-40B4-BE49-F238E27FC236}">
                          <a16:creationId xmlns:a16="http://schemas.microsoft.com/office/drawing/2014/main" id="{86F56842-6040-4F65-81EF-050E46C6E301}"/>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79" name="Straight Connector 78">
                      <a:extLst>
                        <a:ext uri="{FF2B5EF4-FFF2-40B4-BE49-F238E27FC236}">
                          <a16:creationId xmlns:a16="http://schemas.microsoft.com/office/drawing/2014/main" id="{4550CE21-15C5-4423-818E-26559075B547}"/>
                        </a:ext>
                      </a:extLst>
                    </p:cNvPr>
                    <p:cNvCxnSpPr>
                      <a:stCxn id="78"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2872B69-BCCC-4138-97DA-EAB136C51E2A}"/>
                        </a:ext>
                      </a:extLst>
                    </p:cNvPr>
                    <p:cNvCxnSpPr>
                      <a:stCxn id="78"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090127E-88AF-4547-810A-B1EDA34A071B}"/>
                        </a:ext>
                      </a:extLst>
                    </p:cNvPr>
                    <p:cNvCxnSpPr>
                      <a:cxnSpLocks/>
                      <a:stCxn id="78"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0257E0B-E27B-4FEF-9E08-33A6CA63EB9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80A4601-6E0D-48CA-BC2C-7685018A9721}"/>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BE7FAF4B-13BC-4F3D-B21B-FAAAFE01D198}"/>
                      </a:ext>
                    </a:extLst>
                  </p:cNvPr>
                  <p:cNvGrpSpPr/>
                  <p:nvPr/>
                </p:nvGrpSpPr>
                <p:grpSpPr>
                  <a:xfrm>
                    <a:off x="6320058" y="4826594"/>
                    <a:ext cx="1074420" cy="1965960"/>
                    <a:chOff x="6800850" y="1565910"/>
                    <a:chExt cx="1074420" cy="1965960"/>
                  </a:xfrm>
                </p:grpSpPr>
                <p:sp>
                  <p:nvSpPr>
                    <p:cNvPr id="72" name="Smiley Face 71">
                      <a:extLst>
                        <a:ext uri="{FF2B5EF4-FFF2-40B4-BE49-F238E27FC236}">
                          <a16:creationId xmlns:a16="http://schemas.microsoft.com/office/drawing/2014/main" id="{7DD3994C-838C-4B23-9113-68EEDF511546}"/>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73" name="Straight Connector 72">
                      <a:extLst>
                        <a:ext uri="{FF2B5EF4-FFF2-40B4-BE49-F238E27FC236}">
                          <a16:creationId xmlns:a16="http://schemas.microsoft.com/office/drawing/2014/main" id="{A8E2B5C8-7E9B-459C-BAA7-F05462799BD1}"/>
                        </a:ext>
                      </a:extLst>
                    </p:cNvPr>
                    <p:cNvCxnSpPr>
                      <a:stCxn id="72"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312A596-BF7E-491C-93D7-2CA3AF62B019}"/>
                        </a:ext>
                      </a:extLst>
                    </p:cNvPr>
                    <p:cNvCxnSpPr>
                      <a:stCxn id="72"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EF247F-AF2C-4EF6-80A2-D77EDD3FB89D}"/>
                        </a:ext>
                      </a:extLst>
                    </p:cNvPr>
                    <p:cNvCxnSpPr>
                      <a:cxnSpLocks/>
                      <a:stCxn id="72"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A8B9FEF-A83D-423D-AF9A-F15EB942B9C4}"/>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1564C3B-88AA-4D3E-B254-A27CB18DD37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sp>
          <p:nvSpPr>
            <p:cNvPr id="96" name="Rectangle 95">
              <a:extLst>
                <a:ext uri="{FF2B5EF4-FFF2-40B4-BE49-F238E27FC236}">
                  <a16:creationId xmlns:a16="http://schemas.microsoft.com/office/drawing/2014/main" id="{29232438-D061-4FAD-89E1-854902C4BED0}"/>
                </a:ext>
              </a:extLst>
            </p:cNvPr>
            <p:cNvSpPr/>
            <p:nvPr/>
          </p:nvSpPr>
          <p:spPr>
            <a:xfrm>
              <a:off x="134929" y="2178987"/>
              <a:ext cx="1523494" cy="2146742"/>
            </a:xfrm>
            <a:prstGeom prst="rect">
              <a:avLst/>
            </a:prstGeom>
          </p:spPr>
          <p:txBody>
            <a:bodyPr wrap="none">
              <a:spAutoFit/>
            </a:bodyPr>
            <a:lstStyle/>
            <a:p>
              <a:pPr algn="ctr"/>
              <a:r>
                <a:rPr lang="zh-TW" altLang="en-US" sz="3600" b="1" dirty="0">
                  <a:latin typeface="+mj-ea"/>
                  <a:ea typeface="+mj-ea"/>
                </a:rPr>
                <a:t>全都建立</a:t>
              </a:r>
              <a:endParaRPr lang="en-US" altLang="zh-TW" sz="3600" b="1" dirty="0">
                <a:latin typeface="+mj-ea"/>
                <a:ea typeface="+mj-ea"/>
              </a:endParaRPr>
            </a:p>
            <a:p>
              <a:pPr algn="ctr"/>
              <a:r>
                <a:rPr lang="zh-TW" altLang="en-US" sz="3600" b="1" dirty="0">
                  <a:latin typeface="+mj-ea"/>
                  <a:ea typeface="+mj-ea"/>
                </a:rPr>
                <a:t>在神的愛</a:t>
              </a:r>
              <a:endParaRPr lang="en-US" altLang="zh-TW" sz="3600" b="1" dirty="0">
                <a:latin typeface="+mj-ea"/>
                <a:ea typeface="+mj-ea"/>
              </a:endParaRPr>
            </a:p>
            <a:p>
              <a:pPr algn="ctr"/>
              <a:r>
                <a:rPr lang="zh-TW" altLang="en-US" sz="3600" b="1" dirty="0">
                  <a:latin typeface="+mj-ea"/>
                  <a:ea typeface="+mj-ea"/>
                </a:rPr>
                <a:t>與恩典</a:t>
              </a:r>
              <a:endParaRPr lang="en-US" altLang="zh-TW" sz="3600" b="1" dirty="0">
                <a:latin typeface="+mj-ea"/>
                <a:ea typeface="+mj-ea"/>
              </a:endParaRPr>
            </a:p>
            <a:p>
              <a:pPr algn="ctr"/>
              <a:r>
                <a:rPr lang="zh-TW" altLang="en-US" sz="3600" b="1" dirty="0">
                  <a:latin typeface="+mj-ea"/>
                  <a:ea typeface="+mj-ea"/>
                </a:rPr>
                <a:t>及</a:t>
              </a:r>
              <a:r>
                <a:rPr lang="zh-TW" altLang="en-US" sz="3600" b="1" dirty="0">
                  <a:solidFill>
                    <a:srgbClr val="002060"/>
                  </a:solidFill>
                  <a:latin typeface="+mj-ea"/>
                  <a:ea typeface="+mj-ea"/>
                </a:rPr>
                <a:t>人與人</a:t>
              </a:r>
              <a:endParaRPr lang="en-US" altLang="zh-TW" sz="3600" b="1" dirty="0">
                <a:solidFill>
                  <a:srgbClr val="002060"/>
                </a:solidFill>
                <a:latin typeface="+mj-ea"/>
                <a:ea typeface="+mj-ea"/>
              </a:endParaRPr>
            </a:p>
            <a:p>
              <a:pPr algn="ctr"/>
              <a:r>
                <a:rPr lang="zh-TW" altLang="en-US" sz="3600" b="1" dirty="0">
                  <a:solidFill>
                    <a:srgbClr val="002060"/>
                  </a:solidFill>
                  <a:latin typeface="+mj-ea"/>
                  <a:ea typeface="+mj-ea"/>
                </a:rPr>
                <a:t>的關係</a:t>
              </a:r>
              <a:r>
                <a:rPr lang="zh-TW" altLang="en-US" sz="3600" b="1" dirty="0">
                  <a:latin typeface="+mj-ea"/>
                  <a:ea typeface="+mj-ea"/>
                </a:rPr>
                <a:t>上</a:t>
              </a:r>
              <a:endParaRPr lang="en-US" altLang="zh-TW" sz="3600" b="1" dirty="0">
                <a:latin typeface="+mj-ea"/>
                <a:ea typeface="+mj-ea"/>
              </a:endParaRPr>
            </a:p>
          </p:txBody>
        </p:sp>
        <p:grpSp>
          <p:nvGrpSpPr>
            <p:cNvPr id="113" name="Group 112">
              <a:extLst>
                <a:ext uri="{FF2B5EF4-FFF2-40B4-BE49-F238E27FC236}">
                  <a16:creationId xmlns:a16="http://schemas.microsoft.com/office/drawing/2014/main" id="{C49D9699-0528-4A29-8D96-40C5D5E5C943}"/>
                </a:ext>
              </a:extLst>
            </p:cNvPr>
            <p:cNvGrpSpPr/>
            <p:nvPr/>
          </p:nvGrpSpPr>
          <p:grpSpPr>
            <a:xfrm>
              <a:off x="4523202" y="2998431"/>
              <a:ext cx="2248985" cy="1334214"/>
              <a:chOff x="7906958" y="4137720"/>
              <a:chExt cx="3998194" cy="2371933"/>
            </a:xfrm>
          </p:grpSpPr>
          <p:grpSp>
            <p:nvGrpSpPr>
              <p:cNvPr id="3" name="Group 2">
                <a:extLst>
                  <a:ext uri="{FF2B5EF4-FFF2-40B4-BE49-F238E27FC236}">
                    <a16:creationId xmlns:a16="http://schemas.microsoft.com/office/drawing/2014/main" id="{A5B4D9B6-DD2A-4661-97F5-368EDD12040C}"/>
                  </a:ext>
                </a:extLst>
              </p:cNvPr>
              <p:cNvGrpSpPr/>
              <p:nvPr/>
            </p:nvGrpSpPr>
            <p:grpSpPr>
              <a:xfrm>
                <a:off x="7906958" y="4137720"/>
                <a:ext cx="1936093" cy="2371933"/>
                <a:chOff x="6320058" y="4420621"/>
                <a:chExt cx="1936093" cy="2371933"/>
              </a:xfrm>
            </p:grpSpPr>
            <p:grpSp>
              <p:nvGrpSpPr>
                <p:cNvPr id="23" name="Group 22">
                  <a:extLst>
                    <a:ext uri="{FF2B5EF4-FFF2-40B4-BE49-F238E27FC236}">
                      <a16:creationId xmlns:a16="http://schemas.microsoft.com/office/drawing/2014/main" id="{CAA6A791-29E3-4CFB-83E5-B23EC8DD4435}"/>
                    </a:ext>
                  </a:extLst>
                </p:cNvPr>
                <p:cNvGrpSpPr/>
                <p:nvPr/>
              </p:nvGrpSpPr>
              <p:grpSpPr>
                <a:xfrm>
                  <a:off x="6637514" y="4420621"/>
                  <a:ext cx="1074420" cy="1965960"/>
                  <a:chOff x="6800850" y="1565910"/>
                  <a:chExt cx="1074420" cy="1965960"/>
                </a:xfrm>
              </p:grpSpPr>
              <p:sp>
                <p:nvSpPr>
                  <p:cNvPr id="25" name="Smiley Face 24">
                    <a:extLst>
                      <a:ext uri="{FF2B5EF4-FFF2-40B4-BE49-F238E27FC236}">
                        <a16:creationId xmlns:a16="http://schemas.microsoft.com/office/drawing/2014/main" id="{FBBE583C-2B54-4B18-9E80-9F16A8774A6C}"/>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27" name="Straight Connector 26">
                    <a:extLst>
                      <a:ext uri="{FF2B5EF4-FFF2-40B4-BE49-F238E27FC236}">
                        <a16:creationId xmlns:a16="http://schemas.microsoft.com/office/drawing/2014/main" id="{A0CBF926-D0E7-4C4C-8B55-B921903B3257}"/>
                      </a:ext>
                    </a:extLst>
                  </p:cNvPr>
                  <p:cNvCxnSpPr>
                    <a:stCxn id="25"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72AD709-68FC-4EC9-B8BB-BC32DA66A22D}"/>
                      </a:ext>
                    </a:extLst>
                  </p:cNvPr>
                  <p:cNvCxnSpPr>
                    <a:stCxn id="25"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EFBE66-FDB5-4B2C-8F5A-6A5C88D7277C}"/>
                      </a:ext>
                    </a:extLst>
                  </p:cNvPr>
                  <p:cNvCxnSpPr>
                    <a:cxnSpLocks/>
                    <a:stCxn id="25"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D40CCB-31D5-43C9-B201-FF01492D9A0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648281-D045-44CB-9283-BFCF106C0A14}"/>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FB8A60EC-0044-409F-B7F5-E01C659CE4DC}"/>
                    </a:ext>
                  </a:extLst>
                </p:cNvPr>
                <p:cNvGrpSpPr/>
                <p:nvPr/>
              </p:nvGrpSpPr>
              <p:grpSpPr>
                <a:xfrm>
                  <a:off x="6857268" y="4735154"/>
                  <a:ext cx="1074420" cy="1965960"/>
                  <a:chOff x="6800850" y="1565910"/>
                  <a:chExt cx="1074420" cy="1965960"/>
                </a:xfrm>
              </p:grpSpPr>
              <p:sp>
                <p:nvSpPr>
                  <p:cNvPr id="47" name="Smiley Face 46">
                    <a:extLst>
                      <a:ext uri="{FF2B5EF4-FFF2-40B4-BE49-F238E27FC236}">
                        <a16:creationId xmlns:a16="http://schemas.microsoft.com/office/drawing/2014/main" id="{C2CE9B41-B085-4AF6-89AE-036752077EAD}"/>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48" name="Straight Connector 47">
                    <a:extLst>
                      <a:ext uri="{FF2B5EF4-FFF2-40B4-BE49-F238E27FC236}">
                        <a16:creationId xmlns:a16="http://schemas.microsoft.com/office/drawing/2014/main" id="{DF5CA4A1-D6E5-494D-8523-A28FFDED7E5A}"/>
                      </a:ext>
                    </a:extLst>
                  </p:cNvPr>
                  <p:cNvCxnSpPr>
                    <a:stCxn id="47"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59233D7-F8B7-48B0-80B0-596ACA64C90A}"/>
                      </a:ext>
                    </a:extLst>
                  </p:cNvPr>
                  <p:cNvCxnSpPr>
                    <a:stCxn id="47"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AB84E21-559C-4F06-8726-B62C346F3202}"/>
                      </a:ext>
                    </a:extLst>
                  </p:cNvPr>
                  <p:cNvCxnSpPr>
                    <a:cxnSpLocks/>
                    <a:stCxn id="47"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A781D52-7012-4825-BDE7-4827A1AF1098}"/>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B95E6A-C662-487D-9BAB-EE6E33B918C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81A41727-B309-405B-823B-A0731D2061AA}"/>
                    </a:ext>
                  </a:extLst>
                </p:cNvPr>
                <p:cNvGrpSpPr/>
                <p:nvPr/>
              </p:nvGrpSpPr>
              <p:grpSpPr>
                <a:xfrm>
                  <a:off x="7181731" y="4605660"/>
                  <a:ext cx="1074420" cy="1965960"/>
                  <a:chOff x="6800850" y="1565910"/>
                  <a:chExt cx="1074420" cy="1965960"/>
                </a:xfrm>
              </p:grpSpPr>
              <p:sp>
                <p:nvSpPr>
                  <p:cNvPr id="54" name="Smiley Face 53">
                    <a:extLst>
                      <a:ext uri="{FF2B5EF4-FFF2-40B4-BE49-F238E27FC236}">
                        <a16:creationId xmlns:a16="http://schemas.microsoft.com/office/drawing/2014/main" id="{644F1CEC-23F3-4AD2-85B5-291E9D9A85DF}"/>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55" name="Straight Connector 54">
                    <a:extLst>
                      <a:ext uri="{FF2B5EF4-FFF2-40B4-BE49-F238E27FC236}">
                        <a16:creationId xmlns:a16="http://schemas.microsoft.com/office/drawing/2014/main" id="{AB98DE16-0078-4BC1-AA13-3A9593241637}"/>
                      </a:ext>
                    </a:extLst>
                  </p:cNvPr>
                  <p:cNvCxnSpPr>
                    <a:stCxn id="5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D3177D-0A8F-4857-B0E4-58CBFF6F5294}"/>
                      </a:ext>
                    </a:extLst>
                  </p:cNvPr>
                  <p:cNvCxnSpPr>
                    <a:stCxn id="5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F3C00FA-1E68-40AC-9763-CA985B016CBC}"/>
                      </a:ext>
                    </a:extLst>
                  </p:cNvPr>
                  <p:cNvCxnSpPr>
                    <a:cxnSpLocks/>
                    <a:stCxn id="5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B19FB15-66C6-401F-9BFE-7A660598CC0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0F3CC0F-065E-4044-99F9-1C6FC6891280}"/>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60E76644-9B13-4992-BB90-70DF35FA9D67}"/>
                    </a:ext>
                  </a:extLst>
                </p:cNvPr>
                <p:cNvGrpSpPr/>
                <p:nvPr/>
              </p:nvGrpSpPr>
              <p:grpSpPr>
                <a:xfrm>
                  <a:off x="6320058" y="4826594"/>
                  <a:ext cx="1074420" cy="1965960"/>
                  <a:chOff x="6800850" y="1565910"/>
                  <a:chExt cx="1074420" cy="1965960"/>
                </a:xfrm>
              </p:grpSpPr>
              <p:sp>
                <p:nvSpPr>
                  <p:cNvPr id="61" name="Smiley Face 60">
                    <a:extLst>
                      <a:ext uri="{FF2B5EF4-FFF2-40B4-BE49-F238E27FC236}">
                        <a16:creationId xmlns:a16="http://schemas.microsoft.com/office/drawing/2014/main" id="{5D1F8B06-DFD6-44ED-B25E-CF36E71DE8BA}"/>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62" name="Straight Connector 61">
                    <a:extLst>
                      <a:ext uri="{FF2B5EF4-FFF2-40B4-BE49-F238E27FC236}">
                        <a16:creationId xmlns:a16="http://schemas.microsoft.com/office/drawing/2014/main" id="{482BADA9-00A4-4943-8403-0A0E4E2F5F83}"/>
                      </a:ext>
                    </a:extLst>
                  </p:cNvPr>
                  <p:cNvCxnSpPr>
                    <a:stCxn id="61"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7E524F6-4CEE-48F1-B996-01332301FABB}"/>
                      </a:ext>
                    </a:extLst>
                  </p:cNvPr>
                  <p:cNvCxnSpPr>
                    <a:stCxn id="61"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4E253C0-71F3-4ECC-9397-9A8BFC249035}"/>
                      </a:ext>
                    </a:extLst>
                  </p:cNvPr>
                  <p:cNvCxnSpPr>
                    <a:cxnSpLocks/>
                    <a:stCxn id="61"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1F2A166-FC85-49E2-976D-039051E0CB6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AF28652-AB8F-482E-8D2A-78C81365706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8" name="Rectangle 97">
                <a:extLst>
                  <a:ext uri="{FF2B5EF4-FFF2-40B4-BE49-F238E27FC236}">
                    <a16:creationId xmlns:a16="http://schemas.microsoft.com/office/drawing/2014/main" id="{436B6B01-3A6D-4790-B3C6-63BFACA6FFB8}"/>
                  </a:ext>
                </a:extLst>
              </p:cNvPr>
              <p:cNvSpPr/>
              <p:nvPr/>
            </p:nvSpPr>
            <p:spPr>
              <a:xfrm>
                <a:off x="9812272" y="4158263"/>
                <a:ext cx="2092880" cy="2339099"/>
              </a:xfrm>
              <a:prstGeom prst="rect">
                <a:avLst/>
              </a:prstGeom>
            </p:spPr>
            <p:txBody>
              <a:bodyPr wrap="none">
                <a:spAutoFit/>
              </a:bodyPr>
              <a:lstStyle/>
              <a:p>
                <a:pPr algn="ctr"/>
                <a:r>
                  <a:rPr lang="zh-TW" altLang="en-US" sz="3600" b="1" dirty="0">
                    <a:latin typeface="+mj-ea"/>
                    <a:ea typeface="+mj-ea"/>
                  </a:rPr>
                  <a:t>其他及</a:t>
                </a:r>
                <a:endParaRPr lang="en-US" altLang="zh-TW" sz="3600" b="1" dirty="0">
                  <a:latin typeface="+mj-ea"/>
                  <a:ea typeface="+mj-ea"/>
                </a:endParaRPr>
              </a:p>
              <a:p>
                <a:pPr algn="ctr"/>
                <a:r>
                  <a:rPr lang="zh-TW" altLang="en-US" sz="3600" b="1" dirty="0">
                    <a:latin typeface="+mj-ea"/>
                    <a:ea typeface="+mj-ea"/>
                  </a:rPr>
                  <a:t>未來的</a:t>
                </a:r>
                <a:endParaRPr lang="en-US" altLang="zh-TW" sz="3600" b="1" dirty="0">
                  <a:latin typeface="+mj-ea"/>
                  <a:ea typeface="+mj-ea"/>
                </a:endParaRPr>
              </a:p>
              <a:p>
                <a:pPr algn="ctr"/>
                <a:r>
                  <a:rPr lang="zh-TW" altLang="en-US" sz="3600" b="1" dirty="0">
                    <a:latin typeface="+mj-ea"/>
                    <a:ea typeface="+mj-ea"/>
                  </a:rPr>
                  <a:t>基督徒</a:t>
                </a:r>
                <a:endParaRPr lang="en-US" altLang="zh-TW" sz="3600" b="1" dirty="0">
                  <a:latin typeface="+mj-ea"/>
                  <a:ea typeface="+mj-ea"/>
                </a:endParaRPr>
              </a:p>
            </p:txBody>
          </p:sp>
        </p:grpSp>
        <p:sp>
          <p:nvSpPr>
            <p:cNvPr id="99" name="Rectangle 98">
              <a:extLst>
                <a:ext uri="{FF2B5EF4-FFF2-40B4-BE49-F238E27FC236}">
                  <a16:creationId xmlns:a16="http://schemas.microsoft.com/office/drawing/2014/main" id="{0D7088E5-2B3C-48D7-BC66-F886140A8D9D}"/>
                </a:ext>
              </a:extLst>
            </p:cNvPr>
            <p:cNvSpPr/>
            <p:nvPr/>
          </p:nvSpPr>
          <p:spPr>
            <a:xfrm>
              <a:off x="2543369" y="1452421"/>
              <a:ext cx="1869743" cy="900247"/>
            </a:xfrm>
            <a:prstGeom prst="rect">
              <a:avLst/>
            </a:prstGeom>
          </p:spPr>
          <p:txBody>
            <a:bodyPr wrap="none">
              <a:spAutoFit/>
            </a:bodyPr>
            <a:lstStyle/>
            <a:p>
              <a:pPr algn="ctr"/>
              <a:r>
                <a:rPr lang="zh-TW" altLang="en-US" sz="3600" b="1" dirty="0">
                  <a:latin typeface="+mj-ea"/>
                  <a:ea typeface="+mj-ea"/>
                </a:rPr>
                <a:t>得裝備、</a:t>
              </a:r>
              <a:endParaRPr lang="en-US" altLang="zh-TW" sz="3600" b="1" dirty="0">
                <a:latin typeface="+mj-ea"/>
                <a:ea typeface="+mj-ea"/>
              </a:endParaRPr>
            </a:p>
            <a:p>
              <a:pPr algn="ctr"/>
              <a:r>
                <a:rPr lang="zh-TW" altLang="en-US" sz="3600" b="1" dirty="0">
                  <a:latin typeface="+mj-ea"/>
                  <a:ea typeface="+mj-ea"/>
                </a:rPr>
                <a:t>醫治及照顧</a:t>
              </a:r>
              <a:endParaRPr lang="en-US" altLang="zh-TW" sz="3600" b="1" dirty="0">
                <a:latin typeface="+mj-ea"/>
                <a:ea typeface="+mj-ea"/>
              </a:endParaRPr>
            </a:p>
          </p:txBody>
        </p:sp>
        <p:cxnSp>
          <p:nvCxnSpPr>
            <p:cNvPr id="101" name="Connector: Elbow 100">
              <a:extLst>
                <a:ext uri="{FF2B5EF4-FFF2-40B4-BE49-F238E27FC236}">
                  <a16:creationId xmlns:a16="http://schemas.microsoft.com/office/drawing/2014/main" id="{B42CE1D9-6378-4A02-BF2A-C4C1AF16F5A0}"/>
                </a:ext>
              </a:extLst>
            </p:cNvPr>
            <p:cNvCxnSpPr>
              <a:cxnSpLocks/>
            </p:cNvCxnSpPr>
            <p:nvPr/>
          </p:nvCxnSpPr>
          <p:spPr>
            <a:xfrm rot="10800000" flipV="1">
              <a:off x="2282954" y="1462834"/>
              <a:ext cx="2365678" cy="841406"/>
            </a:xfrm>
            <a:prstGeom prst="bentConnector3">
              <a:avLst>
                <a:gd name="adj1" fmla="val 100199"/>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4C4EEF5A-66D9-447C-999E-C94833131159}"/>
                </a:ext>
              </a:extLst>
            </p:cNvPr>
            <p:cNvCxnSpPr>
              <a:cxnSpLocks/>
            </p:cNvCxnSpPr>
            <p:nvPr/>
          </p:nvCxnSpPr>
          <p:spPr>
            <a:xfrm>
              <a:off x="2335842" y="3623117"/>
              <a:ext cx="2226098" cy="474891"/>
            </a:xfrm>
            <a:prstGeom prst="bentConnector3">
              <a:avLst>
                <a:gd name="adj1" fmla="val -288"/>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31C28972-0BD4-4E3D-A977-F885B080353B}"/>
                </a:ext>
              </a:extLst>
            </p:cNvPr>
            <p:cNvSpPr/>
            <p:nvPr/>
          </p:nvSpPr>
          <p:spPr>
            <a:xfrm>
              <a:off x="2491548" y="2778669"/>
              <a:ext cx="1869743" cy="1315745"/>
            </a:xfrm>
            <a:prstGeom prst="rect">
              <a:avLst/>
            </a:prstGeom>
          </p:spPr>
          <p:txBody>
            <a:bodyPr wrap="none">
              <a:spAutoFit/>
            </a:bodyPr>
            <a:lstStyle/>
            <a:p>
              <a:pPr algn="ctr"/>
              <a:r>
                <a:rPr lang="zh-TW" altLang="en-US" sz="3600" b="1" dirty="0">
                  <a:latin typeface="+mj-ea"/>
                  <a:ea typeface="+mj-ea"/>
                </a:rPr>
                <a:t>受差遣，</a:t>
              </a:r>
              <a:endParaRPr lang="en-US" altLang="zh-TW" sz="3600" b="1" dirty="0">
                <a:latin typeface="+mj-ea"/>
                <a:ea typeface="+mj-ea"/>
              </a:endParaRPr>
            </a:p>
            <a:p>
              <a:pPr algn="ctr"/>
              <a:r>
                <a:rPr lang="zh-TW" altLang="en-US" sz="3600" b="1" dirty="0">
                  <a:latin typeface="+mj-ea"/>
                  <a:ea typeface="+mj-ea"/>
                </a:rPr>
                <a:t>去裝備、</a:t>
              </a:r>
              <a:endParaRPr lang="en-US" altLang="zh-TW" sz="3600" b="1" dirty="0">
                <a:latin typeface="+mj-ea"/>
                <a:ea typeface="+mj-ea"/>
              </a:endParaRPr>
            </a:p>
            <a:p>
              <a:pPr algn="ctr"/>
              <a:r>
                <a:rPr lang="zh-TW" altLang="en-US" sz="3600" b="1" dirty="0">
                  <a:latin typeface="+mj-ea"/>
                  <a:ea typeface="+mj-ea"/>
                </a:rPr>
                <a:t>醫治及照顧</a:t>
              </a:r>
              <a:endParaRPr lang="en-US" altLang="zh-TW" sz="3600" b="1" dirty="0">
                <a:latin typeface="+mj-ea"/>
                <a:ea typeface="+mj-ea"/>
              </a:endParaRPr>
            </a:p>
          </p:txBody>
        </p:sp>
        <p:sp>
          <p:nvSpPr>
            <p:cNvPr id="5" name="Arc 4">
              <a:extLst>
                <a:ext uri="{FF2B5EF4-FFF2-40B4-BE49-F238E27FC236}">
                  <a16:creationId xmlns:a16="http://schemas.microsoft.com/office/drawing/2014/main" id="{F0812BE2-4E05-47FF-84C7-20565CA83FE5}"/>
                </a:ext>
              </a:extLst>
            </p:cNvPr>
            <p:cNvSpPr/>
            <p:nvPr/>
          </p:nvSpPr>
          <p:spPr>
            <a:xfrm rot="2668670">
              <a:off x="4670316" y="2431307"/>
              <a:ext cx="664047" cy="613821"/>
            </a:xfrm>
            <a:prstGeom prst="arc">
              <a:avLst/>
            </a:prstGeom>
            <a:ln w="38100">
              <a:solidFill>
                <a:srgbClr val="C00000"/>
              </a:solidFill>
              <a:prstDash val="dash"/>
              <a:headEnd type="triangle" w="lg" len="lg"/>
              <a:tailEnd type="none" w="lg" len="med"/>
            </a:ln>
          </p:spPr>
          <p:style>
            <a:lnRef idx="3">
              <a:schemeClr val="dk1"/>
            </a:lnRef>
            <a:fillRef idx="0">
              <a:schemeClr val="dk1"/>
            </a:fillRef>
            <a:effectRef idx="2">
              <a:schemeClr val="dk1"/>
            </a:effectRef>
            <a:fontRef idx="minor">
              <a:schemeClr val="tx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grpSp>
      <p:sp>
        <p:nvSpPr>
          <p:cNvPr id="97" name="Rectangle 96">
            <a:extLst>
              <a:ext uri="{FF2B5EF4-FFF2-40B4-BE49-F238E27FC236}">
                <a16:creationId xmlns:a16="http://schemas.microsoft.com/office/drawing/2014/main" id="{674AF3EF-DDF1-4C5A-88AD-C9BA81D08DA5}"/>
              </a:ext>
            </a:extLst>
          </p:cNvPr>
          <p:cNvSpPr/>
          <p:nvPr/>
        </p:nvSpPr>
        <p:spPr>
          <a:xfrm>
            <a:off x="1057256" y="191943"/>
            <a:ext cx="7029488" cy="913007"/>
          </a:xfrm>
          <a:prstGeom prst="rect">
            <a:avLst/>
          </a:prstGeom>
        </p:spPr>
        <p:txBody>
          <a:bodyPr wrap="none">
            <a:spAutoFit/>
          </a:bodyPr>
          <a:lstStyle/>
          <a:p>
            <a:pPr algn="ctr"/>
            <a:r>
              <a:rPr lang="zh-TW" altLang="en-US" sz="5333" b="1" dirty="0">
                <a:latin typeface="+mj-ea"/>
                <a:ea typeface="+mj-ea"/>
              </a:rPr>
              <a:t>基督徒互動的良性循環</a:t>
            </a:r>
            <a:endParaRPr lang="en-US" altLang="zh-TW" sz="5333" b="1" dirty="0">
              <a:latin typeface="+mj-ea"/>
              <a:ea typeface="+mj-ea"/>
            </a:endParaRPr>
          </a:p>
        </p:txBody>
      </p:sp>
    </p:spTree>
    <p:extLst>
      <p:ext uri="{BB962C8B-B14F-4D97-AF65-F5344CB8AC3E}">
        <p14:creationId xmlns:p14="http://schemas.microsoft.com/office/powerpoint/2010/main" val="1365077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8" y="0"/>
            <a:ext cx="8943561" cy="13880723"/>
          </a:xfrm>
          <a:prstGeom prst="rect">
            <a:avLst/>
          </a:prstGeom>
        </p:spPr>
        <p:txBody>
          <a:bodyPr wrap="square">
            <a:spAutoFit/>
          </a:bodyPr>
          <a:lstStyle/>
          <a:p>
            <a:r>
              <a:rPr lang="zh-TW" altLang="en-US" sz="6400" b="1" kern="1000" spc="-50" dirty="0">
                <a:latin typeface="DFKai-SB" panose="03000509000000000000" pitchFamily="65" charset="-120"/>
                <a:ea typeface="DFKai-SB" panose="03000509000000000000" pitchFamily="65" charset="-120"/>
              </a:rPr>
              <a:t>以弗所書</a:t>
            </a:r>
            <a:r>
              <a:rPr lang="zh-TW" altLang="en-US" sz="6400" b="1" kern="1000" spc="-50" dirty="0">
                <a:latin typeface="+mj-lt"/>
                <a:ea typeface="DFKai-SB" panose="03000509000000000000" pitchFamily="65" charset="-120"/>
              </a:rPr>
              <a:t> </a:t>
            </a:r>
            <a:r>
              <a:rPr lang="en-US" altLang="zh-TW" sz="6400" b="1" kern="1000" spc="-50" dirty="0">
                <a:latin typeface="+mj-lt"/>
                <a:ea typeface="DFKai-SB" panose="03000509000000000000" pitchFamily="65" charset="-120"/>
              </a:rPr>
              <a:t>2:13-15</a:t>
            </a:r>
          </a:p>
          <a:p>
            <a:r>
              <a:rPr lang="zh-TW" altLang="en-US" sz="6400" b="1" kern="1000" spc="-50" dirty="0">
                <a:latin typeface="DFKai-SB" panose="03000509000000000000" pitchFamily="65" charset="-120"/>
                <a:ea typeface="DFKai-SB" panose="03000509000000000000" pitchFamily="65" charset="-120"/>
              </a:rPr>
              <a:t>你們從前遠離神的人</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如今卻在基督耶穌裡</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靠著他的血</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已經得親近了。 因他使我們和睦</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將兩下合而為一</a:t>
            </a:r>
            <a:r>
              <a:rPr lang="en-US" altLang="zh-TW" sz="6400" b="1" kern="1000" spc="-50" dirty="0">
                <a:latin typeface="DFKai-SB" panose="03000509000000000000" pitchFamily="65" charset="-120"/>
                <a:ea typeface="DFKai-SB" panose="03000509000000000000" pitchFamily="65" charset="-120"/>
              </a:rPr>
              <a:t>,</a:t>
            </a:r>
          </a:p>
          <a:p>
            <a:endParaRPr lang="en-US" altLang="zh-TW" sz="6400" b="1" kern="1000" spc="-50" dirty="0">
              <a:latin typeface="DFKai-SB" panose="03000509000000000000" pitchFamily="65" charset="-120"/>
              <a:ea typeface="DFKai-SB" panose="03000509000000000000" pitchFamily="65" charset="-120"/>
            </a:endParaRPr>
          </a:p>
          <a:p>
            <a:endParaRPr lang="en-US" altLang="zh-TW" sz="6400" b="1" kern="1000" spc="-50" dirty="0">
              <a:latin typeface="DFKai-SB" panose="03000509000000000000" pitchFamily="65" charset="-120"/>
              <a:ea typeface="DFKai-SB" panose="03000509000000000000" pitchFamily="65" charset="-120"/>
            </a:endParaRPr>
          </a:p>
          <a:p>
            <a:r>
              <a:rPr lang="zh-TW" altLang="en-US" sz="6400" b="1" kern="1000" spc="-50" dirty="0">
                <a:latin typeface="DFKai-SB" panose="03000509000000000000" pitchFamily="65" charset="-120"/>
                <a:ea typeface="DFKai-SB" panose="03000509000000000000" pitchFamily="65" charset="-120"/>
              </a:rPr>
              <a:t>拆毀了中間隔斷的牆</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而且以自己的身體廢掉冤仇</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就是那記在律法上的規條</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為要將兩下藉著自己造成一個新人</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如此便成就了和睦。</a:t>
            </a:r>
          </a:p>
        </p:txBody>
      </p:sp>
    </p:spTree>
    <p:extLst>
      <p:ext uri="{BB962C8B-B14F-4D97-AF65-F5344CB8AC3E}">
        <p14:creationId xmlns:p14="http://schemas.microsoft.com/office/powerpoint/2010/main" val="361952561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674AF3EF-DDF1-4C5A-88AD-C9BA81D08DA5}"/>
              </a:ext>
            </a:extLst>
          </p:cNvPr>
          <p:cNvSpPr/>
          <p:nvPr/>
        </p:nvSpPr>
        <p:spPr>
          <a:xfrm>
            <a:off x="268205" y="191824"/>
            <a:ext cx="6337953" cy="1733680"/>
          </a:xfrm>
          <a:prstGeom prst="rect">
            <a:avLst/>
          </a:prstGeom>
        </p:spPr>
        <p:txBody>
          <a:bodyPr wrap="none">
            <a:spAutoFit/>
          </a:bodyPr>
          <a:lstStyle/>
          <a:p>
            <a:r>
              <a:rPr lang="en-US" altLang="zh-TW" sz="5333" b="1" dirty="0">
                <a:latin typeface="+mj-lt"/>
              </a:rPr>
              <a:t>The Virtuous Cycle of </a:t>
            </a:r>
          </a:p>
          <a:p>
            <a:r>
              <a:rPr lang="en-US" altLang="zh-TW" sz="5333" b="1" dirty="0">
                <a:latin typeface="+mj-lt"/>
              </a:rPr>
              <a:t>Christian Interactions</a:t>
            </a:r>
          </a:p>
        </p:txBody>
      </p:sp>
      <p:grpSp>
        <p:nvGrpSpPr>
          <p:cNvPr id="10" name="Group 9">
            <a:extLst>
              <a:ext uri="{FF2B5EF4-FFF2-40B4-BE49-F238E27FC236}">
                <a16:creationId xmlns:a16="http://schemas.microsoft.com/office/drawing/2014/main" id="{7F706AD9-4ECF-411E-AD62-FA907171F3C0}"/>
              </a:ext>
            </a:extLst>
          </p:cNvPr>
          <p:cNvGrpSpPr/>
          <p:nvPr/>
        </p:nvGrpSpPr>
        <p:grpSpPr>
          <a:xfrm>
            <a:off x="-304800" y="1715787"/>
            <a:ext cx="10020019" cy="4946687"/>
            <a:chOff x="-228600" y="1286840"/>
            <a:chExt cx="7515014" cy="3710015"/>
          </a:xfrm>
        </p:grpSpPr>
        <p:sp>
          <p:nvSpPr>
            <p:cNvPr id="6" name="Freeform: Shape 5">
              <a:extLst>
                <a:ext uri="{FF2B5EF4-FFF2-40B4-BE49-F238E27FC236}">
                  <a16:creationId xmlns:a16="http://schemas.microsoft.com/office/drawing/2014/main" id="{C7A8D7B3-8506-4DFC-BBF4-02590192BCC0}"/>
                </a:ext>
              </a:extLst>
            </p:cNvPr>
            <p:cNvSpPr/>
            <p:nvPr/>
          </p:nvSpPr>
          <p:spPr>
            <a:xfrm>
              <a:off x="1672119" y="2235754"/>
              <a:ext cx="4001341" cy="2416627"/>
            </a:xfrm>
            <a:custGeom>
              <a:avLst/>
              <a:gdLst>
                <a:gd name="connsiteX0" fmla="*/ 5795682 w 6078070"/>
                <a:gd name="connsiteY0" fmla="*/ 0 h 4437530"/>
                <a:gd name="connsiteX1" fmla="*/ 0 w 6078070"/>
                <a:gd name="connsiteY1" fmla="*/ 2649071 h 4437530"/>
                <a:gd name="connsiteX2" fmla="*/ 847165 w 6078070"/>
                <a:gd name="connsiteY2" fmla="*/ 4437530 h 4437530"/>
                <a:gd name="connsiteX3" fmla="*/ 6078070 w 6078070"/>
                <a:gd name="connsiteY3" fmla="*/ 4424083 h 4437530"/>
                <a:gd name="connsiteX4" fmla="*/ 5795682 w 6078070"/>
                <a:gd name="connsiteY4" fmla="*/ 0 h 4437530"/>
                <a:gd name="connsiteX0" fmla="*/ 5795682 w 5795682"/>
                <a:gd name="connsiteY0" fmla="*/ 0 h 4449256"/>
                <a:gd name="connsiteX1" fmla="*/ 0 w 5795682"/>
                <a:gd name="connsiteY1" fmla="*/ 2649071 h 4449256"/>
                <a:gd name="connsiteX2" fmla="*/ 847165 w 5795682"/>
                <a:gd name="connsiteY2" fmla="*/ 4437530 h 4449256"/>
                <a:gd name="connsiteX3" fmla="*/ 5721173 w 5795682"/>
                <a:gd name="connsiteY3" fmla="*/ 4449256 h 4449256"/>
                <a:gd name="connsiteX4" fmla="*/ 5795682 w 5795682"/>
                <a:gd name="connsiteY4" fmla="*/ 0 h 4449256"/>
                <a:gd name="connsiteX0" fmla="*/ 5687532 w 5721173"/>
                <a:gd name="connsiteY0" fmla="*/ 0 h 4474429"/>
                <a:gd name="connsiteX1" fmla="*/ 0 w 5721173"/>
                <a:gd name="connsiteY1" fmla="*/ 2674244 h 4474429"/>
                <a:gd name="connsiteX2" fmla="*/ 847165 w 5721173"/>
                <a:gd name="connsiteY2" fmla="*/ 4462703 h 4474429"/>
                <a:gd name="connsiteX3" fmla="*/ 5721173 w 5721173"/>
                <a:gd name="connsiteY3" fmla="*/ 4474429 h 4474429"/>
                <a:gd name="connsiteX4" fmla="*/ 5687532 w 5721173"/>
                <a:gd name="connsiteY4" fmla="*/ 0 h 4474429"/>
                <a:gd name="connsiteX0" fmla="*/ 5687532 w 5721173"/>
                <a:gd name="connsiteY0" fmla="*/ 0 h 4021312"/>
                <a:gd name="connsiteX1" fmla="*/ 0 w 5721173"/>
                <a:gd name="connsiteY1" fmla="*/ 2221127 h 4021312"/>
                <a:gd name="connsiteX2" fmla="*/ 847165 w 5721173"/>
                <a:gd name="connsiteY2" fmla="*/ 4009586 h 4021312"/>
                <a:gd name="connsiteX3" fmla="*/ 5721173 w 5721173"/>
                <a:gd name="connsiteY3" fmla="*/ 4021312 h 4021312"/>
                <a:gd name="connsiteX4" fmla="*/ 5687532 w 5721173"/>
                <a:gd name="connsiteY4" fmla="*/ 0 h 4021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1173" h="4021312">
                  <a:moveTo>
                    <a:pt x="5687532" y="0"/>
                  </a:moveTo>
                  <a:lnTo>
                    <a:pt x="0" y="2221127"/>
                  </a:lnTo>
                  <a:lnTo>
                    <a:pt x="847165" y="4009586"/>
                  </a:lnTo>
                  <a:lnTo>
                    <a:pt x="5721173" y="4021312"/>
                  </a:lnTo>
                  <a:lnTo>
                    <a:pt x="5687532" y="0"/>
                  </a:lnTo>
                  <a:close/>
                </a:path>
              </a:pathLst>
            </a:cu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5907E1FE-9A1E-43FB-87CE-ADA28CE5BB7C}"/>
                </a:ext>
              </a:extLst>
            </p:cNvPr>
            <p:cNvCxnSpPr>
              <a:cxnSpLocks/>
            </p:cNvCxnSpPr>
            <p:nvPr/>
          </p:nvCxnSpPr>
          <p:spPr>
            <a:xfrm>
              <a:off x="1665988" y="3305027"/>
              <a:ext cx="289184" cy="25740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90FDCE2F-EF03-47FD-B5B0-DF31C9DA421E}"/>
                </a:ext>
              </a:extLst>
            </p:cNvPr>
            <p:cNvGrpSpPr/>
            <p:nvPr/>
          </p:nvGrpSpPr>
          <p:grpSpPr>
            <a:xfrm>
              <a:off x="2003945" y="2739467"/>
              <a:ext cx="604362" cy="1105853"/>
              <a:chOff x="1980772" y="2444424"/>
              <a:chExt cx="604362" cy="1105853"/>
            </a:xfrm>
          </p:grpSpPr>
          <p:sp>
            <p:nvSpPr>
              <p:cNvPr id="22" name="Smiley Face 21">
                <a:extLst>
                  <a:ext uri="{FF2B5EF4-FFF2-40B4-BE49-F238E27FC236}">
                    <a16:creationId xmlns:a16="http://schemas.microsoft.com/office/drawing/2014/main" id="{807C1C5B-DAE4-4A7A-AC82-E75D1EC3A429}"/>
                  </a:ext>
                </a:extLst>
              </p:cNvPr>
              <p:cNvSpPr/>
              <p:nvPr/>
            </p:nvSpPr>
            <p:spPr>
              <a:xfrm>
                <a:off x="2096501" y="2444424"/>
                <a:ext cx="372904" cy="385763"/>
              </a:xfrm>
              <a:prstGeom prst="smileyFac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b="1" dirty="0"/>
              </a:p>
            </p:txBody>
          </p:sp>
          <p:cxnSp>
            <p:nvCxnSpPr>
              <p:cNvPr id="24" name="Straight Connector 23">
                <a:extLst>
                  <a:ext uri="{FF2B5EF4-FFF2-40B4-BE49-F238E27FC236}">
                    <a16:creationId xmlns:a16="http://schemas.microsoft.com/office/drawing/2014/main" id="{BB8AE564-960D-4B63-A0EC-D556D8CE584F}"/>
                  </a:ext>
                </a:extLst>
              </p:cNvPr>
              <p:cNvCxnSpPr>
                <a:stCxn id="22" idx="4"/>
              </p:cNvCxnSpPr>
              <p:nvPr/>
            </p:nvCxnSpPr>
            <p:spPr>
              <a:xfrm flipH="1">
                <a:off x="1980772" y="2830187"/>
                <a:ext cx="302181" cy="180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328841-493C-41FD-B147-889BD31DDC10}"/>
                  </a:ext>
                </a:extLst>
              </p:cNvPr>
              <p:cNvCxnSpPr>
                <a:stCxn id="22" idx="4"/>
              </p:cNvCxnSpPr>
              <p:nvPr/>
            </p:nvCxnSpPr>
            <p:spPr>
              <a:xfrm>
                <a:off x="2282953" y="2830187"/>
                <a:ext cx="0" cy="4371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6EF63BE-98E2-46AE-A9E7-D9E2A0276277}"/>
                  </a:ext>
                </a:extLst>
              </p:cNvPr>
              <p:cNvCxnSpPr>
                <a:cxnSpLocks/>
                <a:stCxn id="22" idx="4"/>
              </p:cNvCxnSpPr>
              <p:nvPr/>
            </p:nvCxnSpPr>
            <p:spPr>
              <a:xfrm>
                <a:off x="2282953" y="2830187"/>
                <a:ext cx="302181" cy="1478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270AE15-2362-4C02-B253-887258806567}"/>
                  </a:ext>
                </a:extLst>
              </p:cNvPr>
              <p:cNvCxnSpPr/>
              <p:nvPr/>
            </p:nvCxnSpPr>
            <p:spPr>
              <a:xfrm>
                <a:off x="2282953" y="3267384"/>
                <a:ext cx="186452"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AF5FCB6-D840-41C9-8FE9-65C335CC8170}"/>
                  </a:ext>
                </a:extLst>
              </p:cNvPr>
              <p:cNvCxnSpPr/>
              <p:nvPr/>
            </p:nvCxnSpPr>
            <p:spPr>
              <a:xfrm flipH="1">
                <a:off x="2160794" y="3267384"/>
                <a:ext cx="122158"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0C3B5421-7C76-4E6D-85E7-2A401F3E0355}"/>
                </a:ext>
              </a:extLst>
            </p:cNvPr>
            <p:cNvGrpSpPr/>
            <p:nvPr/>
          </p:nvGrpSpPr>
          <p:grpSpPr>
            <a:xfrm>
              <a:off x="4366354" y="1303500"/>
              <a:ext cx="1089052" cy="1524626"/>
              <a:chOff x="4595739" y="999949"/>
              <a:chExt cx="1089052" cy="1524626"/>
            </a:xfrm>
          </p:grpSpPr>
          <p:sp>
            <p:nvSpPr>
              <p:cNvPr id="118" name="Cloud 117">
                <a:extLst>
                  <a:ext uri="{FF2B5EF4-FFF2-40B4-BE49-F238E27FC236}">
                    <a16:creationId xmlns:a16="http://schemas.microsoft.com/office/drawing/2014/main" id="{98206598-9375-419F-B82D-6A4BA465104A}"/>
                  </a:ext>
                </a:extLst>
              </p:cNvPr>
              <p:cNvSpPr/>
              <p:nvPr/>
            </p:nvSpPr>
            <p:spPr>
              <a:xfrm>
                <a:off x="4640253" y="999949"/>
                <a:ext cx="1044538" cy="761494"/>
              </a:xfrm>
              <a:prstGeom prst="clou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5285F4B9-AAD8-4866-90CA-250C69996BD6}"/>
                  </a:ext>
                </a:extLst>
              </p:cNvPr>
              <p:cNvGrpSpPr/>
              <p:nvPr/>
            </p:nvGrpSpPr>
            <p:grpSpPr>
              <a:xfrm>
                <a:off x="4595739" y="1190362"/>
                <a:ext cx="1089052" cy="1334213"/>
                <a:chOff x="6320058" y="4420621"/>
                <a:chExt cx="1936093" cy="2371933"/>
              </a:xfrm>
            </p:grpSpPr>
            <p:grpSp>
              <p:nvGrpSpPr>
                <p:cNvPr id="68" name="Group 67">
                  <a:extLst>
                    <a:ext uri="{FF2B5EF4-FFF2-40B4-BE49-F238E27FC236}">
                      <a16:creationId xmlns:a16="http://schemas.microsoft.com/office/drawing/2014/main" id="{9E77DF31-DAA4-4821-B784-CC50E5693C12}"/>
                    </a:ext>
                  </a:extLst>
                </p:cNvPr>
                <p:cNvGrpSpPr/>
                <p:nvPr/>
              </p:nvGrpSpPr>
              <p:grpSpPr>
                <a:xfrm>
                  <a:off x="6637514" y="4420621"/>
                  <a:ext cx="1074420" cy="1965960"/>
                  <a:chOff x="6800850" y="1565910"/>
                  <a:chExt cx="1074420" cy="1965960"/>
                </a:xfrm>
              </p:grpSpPr>
              <p:sp>
                <p:nvSpPr>
                  <p:cNvPr id="90" name="Smiley Face 89">
                    <a:extLst>
                      <a:ext uri="{FF2B5EF4-FFF2-40B4-BE49-F238E27FC236}">
                        <a16:creationId xmlns:a16="http://schemas.microsoft.com/office/drawing/2014/main" id="{A2CB1B54-3CCC-4A00-8212-B7A0637C0D63}"/>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91" name="Straight Connector 90">
                    <a:extLst>
                      <a:ext uri="{FF2B5EF4-FFF2-40B4-BE49-F238E27FC236}">
                        <a16:creationId xmlns:a16="http://schemas.microsoft.com/office/drawing/2014/main" id="{6C5C6B98-E04F-4AFC-ADC4-AD22BA2816C8}"/>
                      </a:ext>
                    </a:extLst>
                  </p:cNvPr>
                  <p:cNvCxnSpPr>
                    <a:stCxn id="90"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0628744-0FAE-4628-9FA3-8024C8315E08}"/>
                      </a:ext>
                    </a:extLst>
                  </p:cNvPr>
                  <p:cNvCxnSpPr>
                    <a:stCxn id="90"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2D24C0E-A93D-4DEA-AC71-2AE5EF1101D8}"/>
                      </a:ext>
                    </a:extLst>
                  </p:cNvPr>
                  <p:cNvCxnSpPr>
                    <a:cxnSpLocks/>
                    <a:stCxn id="90"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8869597-AA52-4E09-9C26-23A81F6CC26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3C388DC-DCD8-4B77-A2C7-02005AAD828C}"/>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oup 68">
                  <a:extLst>
                    <a:ext uri="{FF2B5EF4-FFF2-40B4-BE49-F238E27FC236}">
                      <a16:creationId xmlns:a16="http://schemas.microsoft.com/office/drawing/2014/main" id="{4B3C8B2D-9BBE-4220-9678-E21A7DE5738B}"/>
                    </a:ext>
                  </a:extLst>
                </p:cNvPr>
                <p:cNvGrpSpPr/>
                <p:nvPr/>
              </p:nvGrpSpPr>
              <p:grpSpPr>
                <a:xfrm>
                  <a:off x="6857268" y="4735154"/>
                  <a:ext cx="1074420" cy="1965960"/>
                  <a:chOff x="6800850" y="1565910"/>
                  <a:chExt cx="1074420" cy="1965960"/>
                </a:xfrm>
              </p:grpSpPr>
              <p:sp>
                <p:nvSpPr>
                  <p:cNvPr id="84" name="Smiley Face 83">
                    <a:extLst>
                      <a:ext uri="{FF2B5EF4-FFF2-40B4-BE49-F238E27FC236}">
                        <a16:creationId xmlns:a16="http://schemas.microsoft.com/office/drawing/2014/main" id="{923B923E-00E6-48DE-8B3C-2A3333D10712}"/>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85" name="Straight Connector 84">
                    <a:extLst>
                      <a:ext uri="{FF2B5EF4-FFF2-40B4-BE49-F238E27FC236}">
                        <a16:creationId xmlns:a16="http://schemas.microsoft.com/office/drawing/2014/main" id="{DA403905-DF90-407B-AB8F-9DE08AF59BA7}"/>
                      </a:ext>
                    </a:extLst>
                  </p:cNvPr>
                  <p:cNvCxnSpPr>
                    <a:stCxn id="8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148E2CF-303C-4F4D-A42D-4C16F4FA44ED}"/>
                      </a:ext>
                    </a:extLst>
                  </p:cNvPr>
                  <p:cNvCxnSpPr>
                    <a:stCxn id="8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7B1D1F7-8F9B-4CC6-BBE7-152B6B654A28}"/>
                      </a:ext>
                    </a:extLst>
                  </p:cNvPr>
                  <p:cNvCxnSpPr>
                    <a:cxnSpLocks/>
                    <a:stCxn id="8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2605FE5-6922-4195-8687-5F975F7ACCB0}"/>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E31A8CD-D6FA-49E0-ACDA-A982C1006DE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363A5BBE-6F29-4B7C-A15F-BD333C5C30CC}"/>
                    </a:ext>
                  </a:extLst>
                </p:cNvPr>
                <p:cNvGrpSpPr/>
                <p:nvPr/>
              </p:nvGrpSpPr>
              <p:grpSpPr>
                <a:xfrm>
                  <a:off x="7181731" y="4605660"/>
                  <a:ext cx="1074420" cy="1965960"/>
                  <a:chOff x="6800850" y="1565910"/>
                  <a:chExt cx="1074420" cy="1965960"/>
                </a:xfrm>
              </p:grpSpPr>
              <p:sp>
                <p:nvSpPr>
                  <p:cNvPr id="78" name="Smiley Face 77">
                    <a:extLst>
                      <a:ext uri="{FF2B5EF4-FFF2-40B4-BE49-F238E27FC236}">
                        <a16:creationId xmlns:a16="http://schemas.microsoft.com/office/drawing/2014/main" id="{86F56842-6040-4F65-81EF-050E46C6E301}"/>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79" name="Straight Connector 78">
                    <a:extLst>
                      <a:ext uri="{FF2B5EF4-FFF2-40B4-BE49-F238E27FC236}">
                        <a16:creationId xmlns:a16="http://schemas.microsoft.com/office/drawing/2014/main" id="{4550CE21-15C5-4423-818E-26559075B547}"/>
                      </a:ext>
                    </a:extLst>
                  </p:cNvPr>
                  <p:cNvCxnSpPr>
                    <a:stCxn id="78"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2872B69-BCCC-4138-97DA-EAB136C51E2A}"/>
                      </a:ext>
                    </a:extLst>
                  </p:cNvPr>
                  <p:cNvCxnSpPr>
                    <a:stCxn id="78"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090127E-88AF-4547-810A-B1EDA34A071B}"/>
                      </a:ext>
                    </a:extLst>
                  </p:cNvPr>
                  <p:cNvCxnSpPr>
                    <a:cxnSpLocks/>
                    <a:stCxn id="78"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0257E0B-E27B-4FEF-9E08-33A6CA63EB9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80A4601-6E0D-48CA-BC2C-7685018A9721}"/>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BE7FAF4B-13BC-4F3D-B21B-FAAAFE01D198}"/>
                    </a:ext>
                  </a:extLst>
                </p:cNvPr>
                <p:cNvGrpSpPr/>
                <p:nvPr/>
              </p:nvGrpSpPr>
              <p:grpSpPr>
                <a:xfrm>
                  <a:off x="6320058" y="4826594"/>
                  <a:ext cx="1074420" cy="1965960"/>
                  <a:chOff x="6800850" y="1565910"/>
                  <a:chExt cx="1074420" cy="1965960"/>
                </a:xfrm>
              </p:grpSpPr>
              <p:sp>
                <p:nvSpPr>
                  <p:cNvPr id="72" name="Smiley Face 71">
                    <a:extLst>
                      <a:ext uri="{FF2B5EF4-FFF2-40B4-BE49-F238E27FC236}">
                        <a16:creationId xmlns:a16="http://schemas.microsoft.com/office/drawing/2014/main" id="{7DD3994C-838C-4B23-9113-68EEDF511546}"/>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73" name="Straight Connector 72">
                    <a:extLst>
                      <a:ext uri="{FF2B5EF4-FFF2-40B4-BE49-F238E27FC236}">
                        <a16:creationId xmlns:a16="http://schemas.microsoft.com/office/drawing/2014/main" id="{A8E2B5C8-7E9B-459C-BAA7-F05462799BD1}"/>
                      </a:ext>
                    </a:extLst>
                  </p:cNvPr>
                  <p:cNvCxnSpPr>
                    <a:stCxn id="72"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312A596-BF7E-491C-93D7-2CA3AF62B019}"/>
                      </a:ext>
                    </a:extLst>
                  </p:cNvPr>
                  <p:cNvCxnSpPr>
                    <a:stCxn id="72"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EF247F-AF2C-4EF6-80A2-D77EDD3FB89D}"/>
                      </a:ext>
                    </a:extLst>
                  </p:cNvPr>
                  <p:cNvCxnSpPr>
                    <a:cxnSpLocks/>
                    <a:stCxn id="72"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A8B9FEF-A83D-423D-AF9A-F15EB942B9C4}"/>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1564C3B-88AA-4D3E-B254-A27CB18DD37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96" name="Rectangle 95">
              <a:extLst>
                <a:ext uri="{FF2B5EF4-FFF2-40B4-BE49-F238E27FC236}">
                  <a16:creationId xmlns:a16="http://schemas.microsoft.com/office/drawing/2014/main" id="{29232438-D061-4FAD-89E1-854902C4BED0}"/>
                </a:ext>
              </a:extLst>
            </p:cNvPr>
            <p:cNvSpPr/>
            <p:nvPr/>
          </p:nvSpPr>
          <p:spPr>
            <a:xfrm>
              <a:off x="-228600" y="2695342"/>
              <a:ext cx="2507604" cy="1731243"/>
            </a:xfrm>
            <a:prstGeom prst="rect">
              <a:avLst/>
            </a:prstGeom>
          </p:spPr>
          <p:txBody>
            <a:bodyPr wrap="square">
              <a:spAutoFit/>
            </a:bodyPr>
            <a:lstStyle/>
            <a:p>
              <a:pPr algn="ctr"/>
              <a:r>
                <a:rPr lang="en-US" altLang="zh-TW" sz="3600" b="1" dirty="0">
                  <a:latin typeface="+mj-lt"/>
                </a:rPr>
                <a:t>All built on</a:t>
              </a:r>
            </a:p>
            <a:p>
              <a:pPr algn="ctr"/>
              <a:r>
                <a:rPr lang="en-US" altLang="zh-TW" sz="3600" b="1" dirty="0">
                  <a:latin typeface="+mj-lt"/>
                </a:rPr>
                <a:t>the right </a:t>
              </a:r>
              <a:r>
                <a:rPr lang="en-US" altLang="zh-TW" sz="3600" b="1" dirty="0">
                  <a:solidFill>
                    <a:srgbClr val="002060"/>
                  </a:solidFill>
                  <a:latin typeface="+mj-lt"/>
                </a:rPr>
                <a:t>interpersonal relationships</a:t>
              </a:r>
            </a:p>
          </p:txBody>
        </p:sp>
        <p:grpSp>
          <p:nvGrpSpPr>
            <p:cNvPr id="3" name="Group 2">
              <a:extLst>
                <a:ext uri="{FF2B5EF4-FFF2-40B4-BE49-F238E27FC236}">
                  <a16:creationId xmlns:a16="http://schemas.microsoft.com/office/drawing/2014/main" id="{A5B4D9B6-DD2A-4661-97F5-368EDD12040C}"/>
                </a:ext>
              </a:extLst>
            </p:cNvPr>
            <p:cNvGrpSpPr/>
            <p:nvPr/>
          </p:nvGrpSpPr>
          <p:grpSpPr>
            <a:xfrm>
              <a:off x="4546374" y="3293473"/>
              <a:ext cx="1089053" cy="1334213"/>
              <a:chOff x="6320058" y="4420621"/>
              <a:chExt cx="1936093" cy="2371933"/>
            </a:xfrm>
          </p:grpSpPr>
          <p:grpSp>
            <p:nvGrpSpPr>
              <p:cNvPr id="23" name="Group 22">
                <a:extLst>
                  <a:ext uri="{FF2B5EF4-FFF2-40B4-BE49-F238E27FC236}">
                    <a16:creationId xmlns:a16="http://schemas.microsoft.com/office/drawing/2014/main" id="{CAA6A791-29E3-4CFB-83E5-B23EC8DD4435}"/>
                  </a:ext>
                </a:extLst>
              </p:cNvPr>
              <p:cNvGrpSpPr/>
              <p:nvPr/>
            </p:nvGrpSpPr>
            <p:grpSpPr>
              <a:xfrm>
                <a:off x="6637514" y="4420621"/>
                <a:ext cx="1074420" cy="1965960"/>
                <a:chOff x="6800850" y="1565910"/>
                <a:chExt cx="1074420" cy="1965960"/>
              </a:xfrm>
            </p:grpSpPr>
            <p:sp>
              <p:nvSpPr>
                <p:cNvPr id="25" name="Smiley Face 24">
                  <a:extLst>
                    <a:ext uri="{FF2B5EF4-FFF2-40B4-BE49-F238E27FC236}">
                      <a16:creationId xmlns:a16="http://schemas.microsoft.com/office/drawing/2014/main" id="{FBBE583C-2B54-4B18-9E80-9F16A8774A6C}"/>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27" name="Straight Connector 26">
                  <a:extLst>
                    <a:ext uri="{FF2B5EF4-FFF2-40B4-BE49-F238E27FC236}">
                      <a16:creationId xmlns:a16="http://schemas.microsoft.com/office/drawing/2014/main" id="{A0CBF926-D0E7-4C4C-8B55-B921903B3257}"/>
                    </a:ext>
                  </a:extLst>
                </p:cNvPr>
                <p:cNvCxnSpPr>
                  <a:stCxn id="25"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72AD709-68FC-4EC9-B8BB-BC32DA66A22D}"/>
                    </a:ext>
                  </a:extLst>
                </p:cNvPr>
                <p:cNvCxnSpPr>
                  <a:stCxn id="25"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EFBE66-FDB5-4B2C-8F5A-6A5C88D7277C}"/>
                    </a:ext>
                  </a:extLst>
                </p:cNvPr>
                <p:cNvCxnSpPr>
                  <a:cxnSpLocks/>
                  <a:stCxn id="25"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D40CCB-31D5-43C9-B201-FF01492D9A0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648281-D045-44CB-9283-BFCF106C0A14}"/>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FB8A60EC-0044-409F-B7F5-E01C659CE4DC}"/>
                  </a:ext>
                </a:extLst>
              </p:cNvPr>
              <p:cNvGrpSpPr/>
              <p:nvPr/>
            </p:nvGrpSpPr>
            <p:grpSpPr>
              <a:xfrm>
                <a:off x="6857268" y="4735154"/>
                <a:ext cx="1074420" cy="1965960"/>
                <a:chOff x="6800850" y="1565910"/>
                <a:chExt cx="1074420" cy="1965960"/>
              </a:xfrm>
            </p:grpSpPr>
            <p:sp>
              <p:nvSpPr>
                <p:cNvPr id="47" name="Smiley Face 46">
                  <a:extLst>
                    <a:ext uri="{FF2B5EF4-FFF2-40B4-BE49-F238E27FC236}">
                      <a16:creationId xmlns:a16="http://schemas.microsoft.com/office/drawing/2014/main" id="{C2CE9B41-B085-4AF6-89AE-036752077EAD}"/>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48" name="Straight Connector 47">
                  <a:extLst>
                    <a:ext uri="{FF2B5EF4-FFF2-40B4-BE49-F238E27FC236}">
                      <a16:creationId xmlns:a16="http://schemas.microsoft.com/office/drawing/2014/main" id="{DF5CA4A1-D6E5-494D-8523-A28FFDED7E5A}"/>
                    </a:ext>
                  </a:extLst>
                </p:cNvPr>
                <p:cNvCxnSpPr>
                  <a:stCxn id="47"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59233D7-F8B7-48B0-80B0-596ACA64C90A}"/>
                    </a:ext>
                  </a:extLst>
                </p:cNvPr>
                <p:cNvCxnSpPr>
                  <a:stCxn id="47"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AB84E21-559C-4F06-8726-B62C346F3202}"/>
                    </a:ext>
                  </a:extLst>
                </p:cNvPr>
                <p:cNvCxnSpPr>
                  <a:cxnSpLocks/>
                  <a:stCxn id="47"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A781D52-7012-4825-BDE7-4827A1AF1098}"/>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B95E6A-C662-487D-9BAB-EE6E33B918C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81A41727-B309-405B-823B-A0731D2061AA}"/>
                  </a:ext>
                </a:extLst>
              </p:cNvPr>
              <p:cNvGrpSpPr/>
              <p:nvPr/>
            </p:nvGrpSpPr>
            <p:grpSpPr>
              <a:xfrm>
                <a:off x="7181731" y="4605660"/>
                <a:ext cx="1074420" cy="1965960"/>
                <a:chOff x="6800850" y="1565910"/>
                <a:chExt cx="1074420" cy="1965960"/>
              </a:xfrm>
            </p:grpSpPr>
            <p:sp>
              <p:nvSpPr>
                <p:cNvPr id="54" name="Smiley Face 53">
                  <a:extLst>
                    <a:ext uri="{FF2B5EF4-FFF2-40B4-BE49-F238E27FC236}">
                      <a16:creationId xmlns:a16="http://schemas.microsoft.com/office/drawing/2014/main" id="{644F1CEC-23F3-4AD2-85B5-291E9D9A85DF}"/>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55" name="Straight Connector 54">
                  <a:extLst>
                    <a:ext uri="{FF2B5EF4-FFF2-40B4-BE49-F238E27FC236}">
                      <a16:creationId xmlns:a16="http://schemas.microsoft.com/office/drawing/2014/main" id="{AB98DE16-0078-4BC1-AA13-3A9593241637}"/>
                    </a:ext>
                  </a:extLst>
                </p:cNvPr>
                <p:cNvCxnSpPr>
                  <a:stCxn id="5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D3177D-0A8F-4857-B0E4-58CBFF6F5294}"/>
                    </a:ext>
                  </a:extLst>
                </p:cNvPr>
                <p:cNvCxnSpPr>
                  <a:stCxn id="5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F3C00FA-1E68-40AC-9763-CA985B016CBC}"/>
                    </a:ext>
                  </a:extLst>
                </p:cNvPr>
                <p:cNvCxnSpPr>
                  <a:cxnSpLocks/>
                  <a:stCxn id="5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B19FB15-66C6-401F-9BFE-7A660598CC0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0F3CC0F-065E-4044-99F9-1C6FC6891280}"/>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60E76644-9B13-4992-BB90-70DF35FA9D67}"/>
                  </a:ext>
                </a:extLst>
              </p:cNvPr>
              <p:cNvGrpSpPr/>
              <p:nvPr/>
            </p:nvGrpSpPr>
            <p:grpSpPr>
              <a:xfrm>
                <a:off x="6320058" y="4826594"/>
                <a:ext cx="1074420" cy="1965960"/>
                <a:chOff x="6800850" y="1565910"/>
                <a:chExt cx="1074420" cy="1965960"/>
              </a:xfrm>
            </p:grpSpPr>
            <p:sp>
              <p:nvSpPr>
                <p:cNvPr id="61" name="Smiley Face 60">
                  <a:extLst>
                    <a:ext uri="{FF2B5EF4-FFF2-40B4-BE49-F238E27FC236}">
                      <a16:creationId xmlns:a16="http://schemas.microsoft.com/office/drawing/2014/main" id="{5D1F8B06-DFD6-44ED-B25E-CF36E71DE8BA}"/>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cxnSp>
              <p:nvCxnSpPr>
                <p:cNvPr id="62" name="Straight Connector 61">
                  <a:extLst>
                    <a:ext uri="{FF2B5EF4-FFF2-40B4-BE49-F238E27FC236}">
                      <a16:creationId xmlns:a16="http://schemas.microsoft.com/office/drawing/2014/main" id="{482BADA9-00A4-4943-8403-0A0E4E2F5F83}"/>
                    </a:ext>
                  </a:extLst>
                </p:cNvPr>
                <p:cNvCxnSpPr>
                  <a:stCxn id="61"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7E524F6-4CEE-48F1-B996-01332301FABB}"/>
                    </a:ext>
                  </a:extLst>
                </p:cNvPr>
                <p:cNvCxnSpPr>
                  <a:stCxn id="61"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4E253C0-71F3-4ECC-9397-9A8BFC249035}"/>
                    </a:ext>
                  </a:extLst>
                </p:cNvPr>
                <p:cNvCxnSpPr>
                  <a:cxnSpLocks/>
                  <a:stCxn id="61"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1F2A166-FC85-49E2-976D-039051E0CB6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AF28652-AB8F-482E-8D2A-78C81365706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1" name="Connector: Elbow 100">
              <a:extLst>
                <a:ext uri="{FF2B5EF4-FFF2-40B4-BE49-F238E27FC236}">
                  <a16:creationId xmlns:a16="http://schemas.microsoft.com/office/drawing/2014/main" id="{B42CE1D9-6378-4A02-BF2A-C4C1AF16F5A0}"/>
                </a:ext>
              </a:extLst>
            </p:cNvPr>
            <p:cNvCxnSpPr>
              <a:cxnSpLocks/>
            </p:cNvCxnSpPr>
            <p:nvPr/>
          </p:nvCxnSpPr>
          <p:spPr>
            <a:xfrm rot="10800000" flipV="1">
              <a:off x="2306127" y="1769131"/>
              <a:ext cx="2011822" cy="830151"/>
            </a:xfrm>
            <a:prstGeom prst="bentConnector3">
              <a:avLst>
                <a:gd name="adj1" fmla="val 99447"/>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4C4EEF5A-66D9-447C-999E-C94833131159}"/>
                </a:ext>
              </a:extLst>
            </p:cNvPr>
            <p:cNvCxnSpPr>
              <a:cxnSpLocks/>
            </p:cNvCxnSpPr>
            <p:nvPr/>
          </p:nvCxnSpPr>
          <p:spPr>
            <a:xfrm>
              <a:off x="2359015" y="3918160"/>
              <a:ext cx="2219983" cy="658091"/>
            </a:xfrm>
            <a:prstGeom prst="bentConnector3">
              <a:avLst>
                <a:gd name="adj1" fmla="val 663"/>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Arc 4">
              <a:extLst>
                <a:ext uri="{FF2B5EF4-FFF2-40B4-BE49-F238E27FC236}">
                  <a16:creationId xmlns:a16="http://schemas.microsoft.com/office/drawing/2014/main" id="{F0812BE2-4E05-47FF-84C7-20565CA83FE5}"/>
                </a:ext>
              </a:extLst>
            </p:cNvPr>
            <p:cNvSpPr/>
            <p:nvPr/>
          </p:nvSpPr>
          <p:spPr>
            <a:xfrm rot="2668670">
              <a:off x="4639496" y="2725800"/>
              <a:ext cx="664047" cy="613821"/>
            </a:xfrm>
            <a:prstGeom prst="arc">
              <a:avLst/>
            </a:prstGeom>
            <a:ln w="38100">
              <a:solidFill>
                <a:srgbClr val="C00000"/>
              </a:solidFill>
              <a:prstDash val="dash"/>
              <a:headEnd type="triangle" w="lg" len="lg"/>
              <a:tailEnd type="none" w="lg" len="med"/>
            </a:ln>
          </p:spPr>
          <p:style>
            <a:lnRef idx="3">
              <a:schemeClr val="dk1"/>
            </a:lnRef>
            <a:fillRef idx="0">
              <a:schemeClr val="dk1"/>
            </a:fillRef>
            <a:effectRef idx="2">
              <a:schemeClr val="dk1"/>
            </a:effectRef>
            <a:fontRef idx="minor">
              <a:schemeClr val="tx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a:p>
          </p:txBody>
        </p:sp>
        <p:sp>
          <p:nvSpPr>
            <p:cNvPr id="100" name="Rectangle 99">
              <a:extLst>
                <a:ext uri="{FF2B5EF4-FFF2-40B4-BE49-F238E27FC236}">
                  <a16:creationId xmlns:a16="http://schemas.microsoft.com/office/drawing/2014/main" id="{4D2E4BCC-5051-47DF-826D-AC2134FDDC36}"/>
                </a:ext>
              </a:extLst>
            </p:cNvPr>
            <p:cNvSpPr/>
            <p:nvPr/>
          </p:nvSpPr>
          <p:spPr>
            <a:xfrm>
              <a:off x="2119674" y="3281600"/>
              <a:ext cx="2507604" cy="1315745"/>
            </a:xfrm>
            <a:prstGeom prst="rect">
              <a:avLst/>
            </a:prstGeom>
          </p:spPr>
          <p:txBody>
            <a:bodyPr wrap="square">
              <a:spAutoFit/>
            </a:bodyPr>
            <a:lstStyle/>
            <a:p>
              <a:pPr algn="ctr"/>
              <a:r>
                <a:rPr lang="en-US" altLang="zh-TW" sz="3600" b="1" dirty="0">
                  <a:latin typeface="+mj-lt"/>
                </a:rPr>
                <a:t>To equip,</a:t>
              </a:r>
            </a:p>
            <a:p>
              <a:pPr algn="ctr"/>
              <a:r>
                <a:rPr lang="en-US" altLang="zh-TW" sz="3600" b="1" dirty="0">
                  <a:latin typeface="+mj-lt"/>
                </a:rPr>
                <a:t>help heal</a:t>
              </a:r>
            </a:p>
            <a:p>
              <a:pPr algn="ctr"/>
              <a:r>
                <a:rPr lang="en-US" altLang="zh-TW" sz="3600" b="1" dirty="0">
                  <a:latin typeface="+mj-lt"/>
                </a:rPr>
                <a:t>and care</a:t>
              </a:r>
            </a:p>
          </p:txBody>
        </p:sp>
        <p:sp>
          <p:nvSpPr>
            <p:cNvPr id="102" name="Rectangle 101">
              <a:extLst>
                <a:ext uri="{FF2B5EF4-FFF2-40B4-BE49-F238E27FC236}">
                  <a16:creationId xmlns:a16="http://schemas.microsoft.com/office/drawing/2014/main" id="{5780621F-699C-4D93-BC74-3086486B7F63}"/>
                </a:ext>
              </a:extLst>
            </p:cNvPr>
            <p:cNvSpPr/>
            <p:nvPr/>
          </p:nvSpPr>
          <p:spPr>
            <a:xfrm>
              <a:off x="2261179" y="1731416"/>
              <a:ext cx="2245747" cy="1315745"/>
            </a:xfrm>
            <a:prstGeom prst="rect">
              <a:avLst/>
            </a:prstGeom>
          </p:spPr>
          <p:txBody>
            <a:bodyPr wrap="square">
              <a:spAutoFit/>
            </a:bodyPr>
            <a:lstStyle/>
            <a:p>
              <a:pPr algn="ctr"/>
              <a:r>
                <a:rPr lang="en-US" altLang="zh-TW" sz="3600" b="1" dirty="0">
                  <a:latin typeface="+mj-lt"/>
                </a:rPr>
                <a:t>Get equipped,</a:t>
              </a:r>
            </a:p>
            <a:p>
              <a:pPr algn="ctr"/>
              <a:r>
                <a:rPr lang="en-US" altLang="zh-TW" sz="3600" b="1" dirty="0">
                  <a:latin typeface="+mj-lt"/>
                </a:rPr>
                <a:t>healed and</a:t>
              </a:r>
            </a:p>
            <a:p>
              <a:pPr algn="ctr"/>
              <a:r>
                <a:rPr lang="en-US" altLang="zh-TW" sz="3600" b="1" dirty="0">
                  <a:latin typeface="+mj-lt"/>
                </a:rPr>
                <a:t>cared for</a:t>
              </a:r>
            </a:p>
          </p:txBody>
        </p:sp>
        <p:sp>
          <p:nvSpPr>
            <p:cNvPr id="104" name="Rectangle 103">
              <a:extLst>
                <a:ext uri="{FF2B5EF4-FFF2-40B4-BE49-F238E27FC236}">
                  <a16:creationId xmlns:a16="http://schemas.microsoft.com/office/drawing/2014/main" id="{E5E625D2-5C4F-4DB9-B8F7-43653BEE0667}"/>
                </a:ext>
              </a:extLst>
            </p:cNvPr>
            <p:cNvSpPr/>
            <p:nvPr/>
          </p:nvSpPr>
          <p:spPr>
            <a:xfrm>
              <a:off x="4778810" y="3265612"/>
              <a:ext cx="2507604" cy="1731243"/>
            </a:xfrm>
            <a:prstGeom prst="rect">
              <a:avLst/>
            </a:prstGeom>
          </p:spPr>
          <p:txBody>
            <a:bodyPr wrap="square">
              <a:spAutoFit/>
            </a:bodyPr>
            <a:lstStyle/>
            <a:p>
              <a:pPr algn="ctr"/>
              <a:r>
                <a:rPr lang="en-US" altLang="zh-TW" sz="3600" b="1" dirty="0">
                  <a:latin typeface="+mj-lt"/>
                </a:rPr>
                <a:t>Other</a:t>
              </a:r>
            </a:p>
            <a:p>
              <a:pPr algn="ctr"/>
              <a:r>
                <a:rPr lang="en-US" altLang="zh-TW" sz="3600" b="1" dirty="0">
                  <a:latin typeface="+mj-lt"/>
                </a:rPr>
                <a:t>and</a:t>
              </a:r>
            </a:p>
            <a:p>
              <a:pPr algn="ctr"/>
              <a:r>
                <a:rPr lang="en-US" altLang="zh-TW" sz="3600" b="1" dirty="0">
                  <a:latin typeface="+mj-lt"/>
                </a:rPr>
                <a:t>Future</a:t>
              </a:r>
            </a:p>
            <a:p>
              <a:pPr algn="ctr"/>
              <a:r>
                <a:rPr lang="en-US" altLang="zh-TW" sz="3600" b="1" dirty="0">
                  <a:latin typeface="+mj-lt"/>
                </a:rPr>
                <a:t>Christians</a:t>
              </a:r>
            </a:p>
          </p:txBody>
        </p:sp>
        <p:sp>
          <p:nvSpPr>
            <p:cNvPr id="105" name="Rectangle 104">
              <a:extLst>
                <a:ext uri="{FF2B5EF4-FFF2-40B4-BE49-F238E27FC236}">
                  <a16:creationId xmlns:a16="http://schemas.microsoft.com/office/drawing/2014/main" id="{E117E98C-2782-4D98-8066-AD627DBD5079}"/>
                </a:ext>
              </a:extLst>
            </p:cNvPr>
            <p:cNvSpPr/>
            <p:nvPr/>
          </p:nvSpPr>
          <p:spPr>
            <a:xfrm>
              <a:off x="5244602" y="1286840"/>
              <a:ext cx="1785025" cy="1731243"/>
            </a:xfrm>
            <a:prstGeom prst="rect">
              <a:avLst/>
            </a:prstGeom>
          </p:spPr>
          <p:txBody>
            <a:bodyPr wrap="square">
              <a:spAutoFit/>
            </a:bodyPr>
            <a:lstStyle/>
            <a:p>
              <a:pPr algn="ctr"/>
              <a:r>
                <a:rPr lang="en-US" altLang="zh-TW" sz="3600" b="1" dirty="0">
                  <a:latin typeface="+mj-lt"/>
                </a:rPr>
                <a:t>Other</a:t>
              </a:r>
            </a:p>
            <a:p>
              <a:pPr algn="ctr"/>
              <a:r>
                <a:rPr lang="en-US" altLang="zh-TW" sz="3600" b="1" dirty="0">
                  <a:latin typeface="+mj-lt"/>
                </a:rPr>
                <a:t>Christians</a:t>
              </a:r>
            </a:p>
            <a:p>
              <a:pPr algn="ctr"/>
              <a:r>
                <a:rPr lang="en-US" altLang="zh-TW" sz="3600" b="1" dirty="0">
                  <a:latin typeface="+mj-lt"/>
                </a:rPr>
                <a:t>and</a:t>
              </a:r>
            </a:p>
            <a:p>
              <a:pPr algn="ctr"/>
              <a:r>
                <a:rPr lang="en-US" altLang="zh-TW" sz="3600" b="1" dirty="0">
                  <a:latin typeface="+mj-lt"/>
                </a:rPr>
                <a:t>Holy Spirit</a:t>
              </a:r>
            </a:p>
          </p:txBody>
        </p:sp>
      </p:grpSp>
    </p:spTree>
    <p:extLst>
      <p:ext uri="{BB962C8B-B14F-4D97-AF65-F5344CB8AC3E}">
        <p14:creationId xmlns:p14="http://schemas.microsoft.com/office/powerpoint/2010/main" val="241524667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t>Vertical line: </a:t>
            </a:r>
          </a:p>
          <a:p>
            <a:r>
              <a:rPr lang="en-US" sz="4800" b="1" dirty="0"/>
              <a:t>Relationship </a:t>
            </a:r>
          </a:p>
          <a:p>
            <a:r>
              <a:rPr lang="en-US" sz="4800" b="1" dirty="0"/>
              <a:t>between God</a:t>
            </a:r>
          </a:p>
          <a:p>
            <a:r>
              <a:rPr lang="en-US" sz="4800" b="1" dirty="0"/>
              <a:t>and mankind</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4"/>
            <a:ext cx="4335418" cy="2308324"/>
          </a:xfrm>
          <a:prstGeom prst="rect">
            <a:avLst/>
          </a:prstGeom>
          <a:noFill/>
        </p:spPr>
        <p:txBody>
          <a:bodyPr wrap="none" rtlCol="0">
            <a:spAutoFit/>
          </a:bodyPr>
          <a:lstStyle/>
          <a:p>
            <a:r>
              <a:rPr lang="en-US" sz="4800" b="1" dirty="0"/>
              <a:t>Horizontal line: </a:t>
            </a:r>
          </a:p>
          <a:p>
            <a:r>
              <a:rPr lang="en-US" sz="4800" b="1" dirty="0"/>
              <a:t>Relationship </a:t>
            </a:r>
          </a:p>
          <a:p>
            <a:r>
              <a:rPr lang="en-US" sz="4800" b="1" dirty="0"/>
              <a:t>between people</a:t>
            </a:r>
          </a:p>
        </p:txBody>
      </p:sp>
      <p:grpSp>
        <p:nvGrpSpPr>
          <p:cNvPr id="4" name="Group 3">
            <a:extLst>
              <a:ext uri="{FF2B5EF4-FFF2-40B4-BE49-F238E27FC236}">
                <a16:creationId xmlns:a16="http://schemas.microsoft.com/office/drawing/2014/main" id="{28A48BB6-BBB1-4488-8DF3-2DFAACD3FF99}"/>
              </a:ext>
            </a:extLst>
          </p:cNvPr>
          <p:cNvGrpSpPr/>
          <p:nvPr/>
        </p:nvGrpSpPr>
        <p:grpSpPr>
          <a:xfrm>
            <a:off x="-50440" y="130107"/>
            <a:ext cx="5570756" cy="6727893"/>
            <a:chOff x="-50440" y="130107"/>
            <a:chExt cx="5570756" cy="6727893"/>
          </a:xfrm>
        </p:grpSpPr>
        <p:sp>
          <p:nvSpPr>
            <p:cNvPr id="7" name="Rectangle 6">
              <a:extLst>
                <a:ext uri="{FF2B5EF4-FFF2-40B4-BE49-F238E27FC236}">
                  <a16:creationId xmlns:a16="http://schemas.microsoft.com/office/drawing/2014/main" id="{3D30B22A-5EF4-43F2-9DFE-C615DB415D7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23E2DB2-C9F0-47EE-97B8-7A8F7D61538A}"/>
                </a:ext>
              </a:extLst>
            </p:cNvPr>
            <p:cNvSpPr txBox="1"/>
            <p:nvPr/>
          </p:nvSpPr>
          <p:spPr>
            <a:xfrm>
              <a:off x="-50440" y="1960096"/>
              <a:ext cx="5570756" cy="1015663"/>
            </a:xfrm>
            <a:prstGeom prst="rect">
              <a:avLst/>
            </a:prstGeom>
            <a:noFill/>
          </p:spPr>
          <p:txBody>
            <a:bodyPr wrap="none" rtlCol="0">
              <a:spAutoFit/>
            </a:bodyPr>
            <a:lstStyle/>
            <a:p>
              <a:r>
                <a:rPr lang="zh-TW" altLang="en-US" sz="6000" b="1" dirty="0">
                  <a:latin typeface="+mj-ea"/>
                </a:rPr>
                <a:t>別人</a:t>
              </a:r>
              <a:r>
                <a:rPr lang="zh-TW" altLang="en-US" sz="6000" b="1" dirty="0">
                  <a:latin typeface="+mj-ea"/>
                  <a:ea typeface="+mj-ea"/>
                </a:rPr>
                <a:t>與你的關係</a:t>
              </a:r>
              <a:endParaRPr lang="en-US" sz="6000" b="1" dirty="0">
                <a:latin typeface="+mj-ea"/>
                <a:ea typeface="+mj-ea"/>
              </a:endParaRPr>
            </a:p>
          </p:txBody>
        </p:sp>
        <p:sp>
          <p:nvSpPr>
            <p:cNvPr id="8" name="Rectangle 7">
              <a:extLst>
                <a:ext uri="{FF2B5EF4-FFF2-40B4-BE49-F238E27FC236}">
                  <a16:creationId xmlns:a16="http://schemas.microsoft.com/office/drawing/2014/main" id="{D977D7BA-53E6-426D-ACC8-8713539922E3}"/>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104E5AC-263B-4705-A948-45B67A36DF77}"/>
                </a:ext>
              </a:extLst>
            </p:cNvPr>
            <p:cNvSpPr txBox="1"/>
            <p:nvPr/>
          </p:nvSpPr>
          <p:spPr>
            <a:xfrm>
              <a:off x="2257885" y="130107"/>
              <a:ext cx="954107" cy="5632311"/>
            </a:xfrm>
            <a:prstGeom prst="rect">
              <a:avLst/>
            </a:prstGeom>
            <a:noFill/>
          </p:spPr>
          <p:txBody>
            <a:bodyPr wrap="none" rtlCol="0">
              <a:spAutoFit/>
            </a:bodyPr>
            <a:lstStyle/>
            <a:p>
              <a:r>
                <a:rPr lang="zh-TW" altLang="en-US" sz="6000" b="1" dirty="0">
                  <a:latin typeface="+mj-ea"/>
                  <a:ea typeface="+mj-ea"/>
                </a:rPr>
                <a:t>神</a:t>
              </a:r>
              <a:endParaRPr lang="en-US" altLang="zh-TW" sz="6000" b="1" dirty="0">
                <a:latin typeface="+mj-ea"/>
                <a:ea typeface="+mj-ea"/>
              </a:endParaRPr>
            </a:p>
            <a:p>
              <a:r>
                <a:rPr lang="zh-TW" altLang="en-US" sz="6000" b="1" dirty="0">
                  <a:latin typeface="+mj-ea"/>
                  <a:ea typeface="+mj-ea"/>
                </a:rPr>
                <a:t>與</a:t>
              </a:r>
              <a:endParaRPr lang="en-US" altLang="zh-TW" sz="6000" b="1" dirty="0">
                <a:latin typeface="+mj-ea"/>
                <a:ea typeface="+mj-ea"/>
              </a:endParaRPr>
            </a:p>
            <a:p>
              <a:r>
                <a:rPr lang="zh-TW" altLang="en-US" sz="6000" b="1" dirty="0">
                  <a:latin typeface="+mj-ea"/>
                  <a:ea typeface="+mj-ea"/>
                </a:rPr>
                <a:t>你</a:t>
              </a:r>
              <a:endParaRPr lang="en-US" altLang="zh-TW" sz="6000" b="1" dirty="0">
                <a:latin typeface="+mj-ea"/>
                <a:ea typeface="+mj-ea"/>
              </a:endParaRPr>
            </a:p>
            <a:p>
              <a:r>
                <a:rPr lang="zh-TW" altLang="en-US" sz="6000" b="1" dirty="0">
                  <a:latin typeface="+mj-ea"/>
                  <a:ea typeface="+mj-ea"/>
                </a:rPr>
                <a:t>的</a:t>
              </a:r>
              <a:endParaRPr lang="en-US" altLang="zh-TW" sz="6000" b="1" dirty="0">
                <a:latin typeface="+mj-ea"/>
                <a:ea typeface="+mj-ea"/>
              </a:endParaRPr>
            </a:p>
            <a:p>
              <a:r>
                <a:rPr lang="zh-TW" altLang="en-US" sz="6000" b="1" dirty="0">
                  <a:latin typeface="+mj-ea"/>
                  <a:ea typeface="+mj-ea"/>
                </a:rPr>
                <a:t>關</a:t>
              </a:r>
              <a:endParaRPr lang="en-US" altLang="zh-TW" sz="6000" b="1" dirty="0">
                <a:latin typeface="+mj-ea"/>
                <a:ea typeface="+mj-ea"/>
              </a:endParaRPr>
            </a:p>
            <a:p>
              <a:r>
                <a:rPr lang="zh-TW" altLang="en-US" sz="6000" b="1" dirty="0">
                  <a:latin typeface="+mj-ea"/>
                  <a:ea typeface="+mj-ea"/>
                </a:rPr>
                <a:t>係</a:t>
              </a:r>
              <a:endParaRPr lang="en-US" sz="6000" b="1" dirty="0">
                <a:latin typeface="+mj-ea"/>
                <a:ea typeface="+mj-ea"/>
              </a:endParaRP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3" name="Arrow: Left-Up 2">
            <a:extLst>
              <a:ext uri="{FF2B5EF4-FFF2-40B4-BE49-F238E27FC236}">
                <a16:creationId xmlns:a16="http://schemas.microsoft.com/office/drawing/2014/main" id="{AEFF1CF3-0F03-4061-B704-07F9BFB82996}"/>
              </a:ext>
            </a:extLst>
          </p:cNvPr>
          <p:cNvSpPr/>
          <p:nvPr/>
        </p:nvSpPr>
        <p:spPr>
          <a:xfrm flipH="1">
            <a:off x="586402" y="3087682"/>
            <a:ext cx="1524000" cy="1474304"/>
          </a:xfrm>
          <a:prstGeom prst="leftUpArrow">
            <a:avLst/>
          </a:prstGeom>
          <a:solidFill>
            <a:srgbClr val="00B0F0"/>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79330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lvl="0" indent="0">
              <a:buNone/>
            </a:pPr>
            <a:r>
              <a:rPr lang="zh-TW" altLang="en-US" sz="6000" b="1" dirty="0"/>
              <a:t>朋友們也透過揭示彼此的缺陷和相互學習來幫助彼此成長。</a:t>
            </a:r>
            <a:endParaRPr lang="en-US" altLang="zh-TW" sz="6000" b="1" dirty="0"/>
          </a:p>
          <a:p>
            <a:pPr marL="0" lvl="0" indent="0">
              <a:buNone/>
            </a:pPr>
            <a:endParaRPr lang="en-US" sz="2400" dirty="0"/>
          </a:p>
          <a:p>
            <a:pPr marL="0" indent="0">
              <a:buNone/>
            </a:pPr>
            <a:r>
              <a:rPr lang="en-US" sz="5600" b="1" dirty="0"/>
              <a:t>Friends also help each other grow by revealing deficiencies and learning from each other.</a:t>
            </a:r>
          </a:p>
        </p:txBody>
      </p:sp>
    </p:spTree>
    <p:extLst>
      <p:ext uri="{BB962C8B-B14F-4D97-AF65-F5344CB8AC3E}">
        <p14:creationId xmlns:p14="http://schemas.microsoft.com/office/powerpoint/2010/main" val="151459502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zh-TW" altLang="en-US" sz="6000" b="1" dirty="0">
                <a:latin typeface="+mj-ea"/>
                <a:ea typeface="+mj-ea"/>
              </a:rPr>
              <a:t>箴言</a:t>
            </a:r>
            <a:r>
              <a:rPr lang="en-US" sz="6000" b="1" dirty="0">
                <a:latin typeface="PMingLiU" panose="02020500000000000000" pitchFamily="18" charset="-120"/>
                <a:ea typeface="PMingLiU" panose="02020500000000000000" pitchFamily="18" charset="-120"/>
              </a:rPr>
              <a:t> </a:t>
            </a:r>
            <a:r>
              <a:rPr lang="en-US" sz="6000" b="1" dirty="0">
                <a:ea typeface="PMingLiU" panose="02020500000000000000" pitchFamily="18" charset="-120"/>
              </a:rPr>
              <a:t>27:17 -- </a:t>
            </a:r>
            <a:r>
              <a:rPr lang="zh-TW" altLang="en-US" sz="6000" b="1" dirty="0">
                <a:latin typeface="+mj-ea"/>
                <a:ea typeface="+mj-ea"/>
              </a:rPr>
              <a:t>鐵磨鐵，磨出刃來，朋友相感也是如此。</a:t>
            </a:r>
            <a:endParaRPr lang="en-US" altLang="zh-TW" sz="6000" b="1" dirty="0">
              <a:latin typeface="+mj-ea"/>
              <a:ea typeface="+mj-ea"/>
            </a:endParaRPr>
          </a:p>
          <a:p>
            <a:pPr marL="27431" indent="0">
              <a:buNone/>
            </a:pPr>
            <a:endParaRPr lang="en-US" altLang="zh-TW" sz="2400" b="1" dirty="0">
              <a:latin typeface="+mj-ea"/>
              <a:ea typeface="+mj-ea"/>
            </a:endParaRPr>
          </a:p>
          <a:p>
            <a:pPr marL="27431" indent="0">
              <a:buNone/>
            </a:pPr>
            <a:r>
              <a:rPr lang="en-US" sz="6000" b="1">
                <a:ea typeface="PMingLiU" panose="02020500000000000000" pitchFamily="18" charset="-120"/>
              </a:rPr>
              <a:t>Proverbs 27:17  -- </a:t>
            </a:r>
            <a:r>
              <a:rPr lang="en-US" sz="6000" b="1" dirty="0">
                <a:latin typeface="+mj-lt"/>
                <a:ea typeface="PMingLiU" panose="02020500000000000000" pitchFamily="18" charset="-120"/>
              </a:rPr>
              <a:t>As iron sharpens iron, so one person sharpens another.</a:t>
            </a: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889453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lvl="0" indent="0">
              <a:buNone/>
            </a:pPr>
            <a:r>
              <a:rPr lang="zh-TW" altLang="en-US" sz="6000" b="1" dirty="0"/>
              <a:t>第七福</a:t>
            </a:r>
            <a:r>
              <a:rPr lang="en-US" altLang="zh-TW" sz="6000" b="1" dirty="0"/>
              <a:t>: </a:t>
            </a:r>
            <a:r>
              <a:rPr lang="zh-TW" altLang="en-US" sz="6000" b="1" dirty="0"/>
              <a:t>使人和睦 </a:t>
            </a:r>
            <a:r>
              <a:rPr lang="en-US" sz="6000" b="1" dirty="0"/>
              <a:t>(</a:t>
            </a:r>
            <a:r>
              <a:rPr lang="zh-TW" altLang="en-US" sz="6000" b="1" dirty="0"/>
              <a:t>締造和平</a:t>
            </a:r>
            <a:r>
              <a:rPr lang="en-US" altLang="zh-TW" sz="6000" b="1" dirty="0"/>
              <a:t>,</a:t>
            </a:r>
            <a:r>
              <a:rPr lang="zh-TW" altLang="en-US" sz="6000" b="1" dirty="0"/>
              <a:t> 修復關係</a:t>
            </a:r>
            <a:r>
              <a:rPr lang="en-US" sz="6000" b="1" dirty="0"/>
              <a:t>) </a:t>
            </a:r>
            <a:r>
              <a:rPr lang="zh-TW" altLang="en-US" sz="6000" b="1" dirty="0"/>
              <a:t>的人有福了</a:t>
            </a:r>
            <a:r>
              <a:rPr lang="en-US" altLang="zh-TW" sz="6000" b="1" dirty="0"/>
              <a:t>,</a:t>
            </a:r>
            <a:r>
              <a:rPr lang="zh-TW" altLang="en-US" sz="6000" b="1" dirty="0"/>
              <a:t>因為他們必稱為神的兒子</a:t>
            </a:r>
            <a:endParaRPr lang="en-US" altLang="zh-TW" sz="6000" b="1" dirty="0"/>
          </a:p>
          <a:p>
            <a:pPr marL="0" lvl="0" indent="0">
              <a:buNone/>
            </a:pPr>
            <a:endParaRPr lang="en-US" sz="2400" dirty="0"/>
          </a:p>
          <a:p>
            <a:pPr marL="0" indent="0">
              <a:buNone/>
            </a:pPr>
            <a:r>
              <a:rPr lang="en-US" sz="5600" b="1" dirty="0"/>
              <a:t>7</a:t>
            </a:r>
            <a:r>
              <a:rPr lang="en-US" sz="5600" b="1" baseline="30000" dirty="0"/>
              <a:t>th</a:t>
            </a:r>
            <a:r>
              <a:rPr lang="en-US" sz="5600" b="1" dirty="0"/>
              <a:t> beatitude: Blessed are the peacemakers, for they will be called children of God.</a:t>
            </a:r>
          </a:p>
        </p:txBody>
      </p:sp>
    </p:spTree>
    <p:extLst>
      <p:ext uri="{BB962C8B-B14F-4D97-AF65-F5344CB8AC3E}">
        <p14:creationId xmlns:p14="http://schemas.microsoft.com/office/powerpoint/2010/main" val="16250512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9269" y="96078"/>
            <a:ext cx="8905461" cy="5844209"/>
          </a:xfrm>
        </p:spPr>
        <p:txBody>
          <a:bodyPr>
            <a:noAutofit/>
          </a:bodyPr>
          <a:lstStyle/>
          <a:p>
            <a:pPr marL="0" lvl="0" indent="0">
              <a:buNone/>
            </a:pPr>
            <a:r>
              <a:rPr lang="zh-TW" altLang="en-US" sz="6000" b="1" dirty="0"/>
              <a:t>所以基督徒應該：</a:t>
            </a:r>
          </a:p>
          <a:p>
            <a:r>
              <a:rPr lang="zh-TW" altLang="en-US" sz="6000" b="1" dirty="0"/>
              <a:t>幫助修復神</a:t>
            </a:r>
            <a:r>
              <a:rPr lang="en-US" altLang="zh-TW" sz="6000" b="1" dirty="0"/>
              <a:t>-</a:t>
            </a:r>
            <a:r>
              <a:rPr lang="zh-TW" altLang="en-US" sz="6000" b="1" dirty="0"/>
              <a:t>人</a:t>
            </a:r>
            <a:r>
              <a:rPr lang="en-US" altLang="zh-TW" sz="6000" b="1" dirty="0"/>
              <a:t>,</a:t>
            </a:r>
            <a:r>
              <a:rPr lang="zh-TW" altLang="en-US" sz="6000" b="1" dirty="0"/>
              <a:t>人</a:t>
            </a:r>
            <a:r>
              <a:rPr lang="en-US" altLang="zh-TW" sz="6000" b="1" dirty="0"/>
              <a:t>-</a:t>
            </a:r>
            <a:r>
              <a:rPr lang="zh-TW" altLang="en-US" sz="6000" b="1" dirty="0"/>
              <a:t>人關係</a:t>
            </a:r>
          </a:p>
          <a:p>
            <a:r>
              <a:rPr lang="zh-TW" altLang="en-US" sz="6000" b="1" dirty="0"/>
              <a:t>靠朋友互相幫助彼此成長</a:t>
            </a:r>
            <a:endParaRPr lang="en-US" altLang="zh-TW" sz="6000" b="1" dirty="0"/>
          </a:p>
          <a:p>
            <a:pPr marL="0" indent="0">
              <a:buNone/>
            </a:pPr>
            <a:r>
              <a:rPr lang="en-US" altLang="zh-TW" sz="5600" b="1" dirty="0"/>
              <a:t>So Christians should:</a:t>
            </a:r>
          </a:p>
          <a:p>
            <a:r>
              <a:rPr lang="en-US" sz="5600" b="1" dirty="0"/>
              <a:t>Help restore relationships</a:t>
            </a:r>
          </a:p>
          <a:p>
            <a:r>
              <a:rPr lang="en-US" sz="5600" b="1" dirty="0"/>
              <a:t>Have friends to help each other to grow</a:t>
            </a:r>
          </a:p>
        </p:txBody>
      </p:sp>
    </p:spTree>
    <p:extLst>
      <p:ext uri="{BB962C8B-B14F-4D97-AF65-F5344CB8AC3E}">
        <p14:creationId xmlns:p14="http://schemas.microsoft.com/office/powerpoint/2010/main" val="232883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8" y="0"/>
            <a:ext cx="8943561" cy="6001643"/>
          </a:xfrm>
          <a:prstGeom prst="rect">
            <a:avLst/>
          </a:prstGeom>
        </p:spPr>
        <p:txBody>
          <a:bodyPr wrap="square">
            <a:spAutoFit/>
          </a:bodyPr>
          <a:lstStyle/>
          <a:p>
            <a:r>
              <a:rPr lang="zh-TW" altLang="en-US" sz="6400" b="1" kern="1000" spc="-50" dirty="0">
                <a:latin typeface="DFKai-SB" panose="03000509000000000000" pitchFamily="65" charset="-120"/>
                <a:ea typeface="DFKai-SB" panose="03000509000000000000" pitchFamily="65" charset="-120"/>
              </a:rPr>
              <a:t>拆毀了中間隔斷的牆</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而且以自己的身體廢掉冤仇</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就是那記在律法上的規條</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為要將兩下藉著自己造成一個新人</a:t>
            </a:r>
            <a:r>
              <a:rPr lang="en-US" altLang="zh-TW" sz="6400" b="1" kern="1000" spc="-50" dirty="0">
                <a:latin typeface="DFKai-SB" panose="03000509000000000000" pitchFamily="65" charset="-120"/>
                <a:ea typeface="DFKai-SB" panose="03000509000000000000" pitchFamily="65" charset="-120"/>
              </a:rPr>
              <a:t>,</a:t>
            </a:r>
            <a:r>
              <a:rPr lang="zh-TW" altLang="en-US" sz="6400" b="1" kern="1000" spc="-50" dirty="0">
                <a:latin typeface="DFKai-SB" panose="03000509000000000000" pitchFamily="65" charset="-120"/>
                <a:ea typeface="DFKai-SB" panose="03000509000000000000" pitchFamily="65" charset="-120"/>
              </a:rPr>
              <a:t>如此便</a:t>
            </a:r>
            <a:r>
              <a:rPr lang="zh-TW" altLang="en-US" sz="6400" b="1" kern="1000" spc="-50" dirty="0">
                <a:solidFill>
                  <a:srgbClr val="0070C0"/>
                </a:solidFill>
                <a:latin typeface="DFKai-SB" panose="03000509000000000000" pitchFamily="65" charset="-120"/>
                <a:ea typeface="DFKai-SB" panose="03000509000000000000" pitchFamily="65" charset="-120"/>
              </a:rPr>
              <a:t>成就了和睦</a:t>
            </a:r>
            <a:r>
              <a:rPr lang="zh-TW" altLang="en-US" sz="6400" b="1" kern="1000" spc="-50" dirty="0">
                <a:latin typeface="DFKai-SB" panose="03000509000000000000" pitchFamily="65" charset="-120"/>
                <a:ea typeface="DFKai-SB" panose="03000509000000000000" pitchFamily="65" charset="-120"/>
              </a:rPr>
              <a:t>。</a:t>
            </a:r>
          </a:p>
        </p:txBody>
      </p:sp>
    </p:spTree>
    <p:extLst>
      <p:ext uri="{BB962C8B-B14F-4D97-AF65-F5344CB8AC3E}">
        <p14:creationId xmlns:p14="http://schemas.microsoft.com/office/powerpoint/2010/main" val="798430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42727"/>
            <a:ext cx="8686800" cy="16712267"/>
          </a:xfrm>
          <a:prstGeom prst="rect">
            <a:avLst/>
          </a:prstGeom>
        </p:spPr>
        <p:txBody>
          <a:bodyPr wrap="square">
            <a:spAutoFit/>
          </a:bodyPr>
          <a:lstStyle/>
          <a:p>
            <a:r>
              <a:rPr lang="en-US" altLang="zh-TW" sz="6000" b="1" kern="1000" spc="-50" dirty="0">
                <a:ea typeface="DFKai-SB" panose="03000509000000000000" pitchFamily="65" charset="-120"/>
              </a:rPr>
              <a:t>Eph. 2:13-15</a:t>
            </a:r>
          </a:p>
          <a:p>
            <a:r>
              <a:rPr lang="en-US" altLang="zh-TW" sz="6000" b="1" kern="1000" spc="-50" dirty="0">
                <a:latin typeface="+mj-lt"/>
                <a:ea typeface="DFKai-SB" panose="03000509000000000000" pitchFamily="65" charset="-120"/>
              </a:rPr>
              <a:t>But now in Christ Jesus you who once were far away have been brought near by the blood of Christ.  For he himself is our peace, </a:t>
            </a:r>
          </a:p>
          <a:p>
            <a:endParaRPr lang="en-US" altLang="zh-TW" sz="6000" b="1" kern="1000" spc="-50" dirty="0">
              <a:latin typeface="+mj-lt"/>
              <a:ea typeface="DFKai-SB" panose="03000509000000000000" pitchFamily="65" charset="-120"/>
            </a:endParaRPr>
          </a:p>
          <a:p>
            <a:r>
              <a:rPr lang="en-US" altLang="zh-TW" sz="6000" b="1" kern="1000" spc="-50" dirty="0">
                <a:latin typeface="+mj-lt"/>
                <a:ea typeface="DFKai-SB" panose="03000509000000000000" pitchFamily="65" charset="-120"/>
              </a:rPr>
              <a:t>who has made the two groups one and has destroyed the barrier, the dividing wall of hostility, by setting aside in his flesh the law with its commands and regulations. His purpose was to create in himself one new humanity out of the two, thus making peace, </a:t>
            </a:r>
          </a:p>
        </p:txBody>
      </p:sp>
    </p:spTree>
    <p:extLst>
      <p:ext uri="{BB962C8B-B14F-4D97-AF65-F5344CB8AC3E}">
        <p14:creationId xmlns:p14="http://schemas.microsoft.com/office/powerpoint/2010/main" val="345041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13865"/>
            <a:ext cx="8686800" cy="6555641"/>
          </a:xfrm>
          <a:prstGeom prst="rect">
            <a:avLst/>
          </a:prstGeom>
        </p:spPr>
        <p:txBody>
          <a:bodyPr wrap="square">
            <a:spAutoFit/>
          </a:bodyPr>
          <a:lstStyle/>
          <a:p>
            <a:r>
              <a:rPr lang="en-US" altLang="zh-TW" sz="6000" b="1" kern="1000" spc="-50" dirty="0">
                <a:latin typeface="+mj-lt"/>
                <a:ea typeface="DFKai-SB" panose="03000509000000000000" pitchFamily="65" charset="-120"/>
              </a:rPr>
              <a:t>who has made the two groups one and has destroyed the barrier, the dividing wall of hostility, by setting aside in his flesh the law with its commands and regulations. </a:t>
            </a:r>
          </a:p>
        </p:txBody>
      </p:sp>
    </p:spTree>
    <p:extLst>
      <p:ext uri="{BB962C8B-B14F-4D97-AF65-F5344CB8AC3E}">
        <p14:creationId xmlns:p14="http://schemas.microsoft.com/office/powerpoint/2010/main" val="1776982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1179"/>
            <a:ext cx="8686800" cy="3785652"/>
          </a:xfrm>
          <a:prstGeom prst="rect">
            <a:avLst/>
          </a:prstGeom>
        </p:spPr>
        <p:txBody>
          <a:bodyPr wrap="square">
            <a:spAutoFit/>
          </a:bodyPr>
          <a:lstStyle/>
          <a:p>
            <a:r>
              <a:rPr lang="en-US" altLang="zh-TW" sz="6000" b="1" kern="1000" spc="-50" dirty="0">
                <a:latin typeface="+mj-lt"/>
                <a:ea typeface="DFKai-SB" panose="03000509000000000000" pitchFamily="65" charset="-120"/>
              </a:rPr>
              <a:t>His purpose was to create in himself one new humanity out of the two, thus </a:t>
            </a:r>
            <a:r>
              <a:rPr lang="en-US" altLang="zh-TW" sz="6000" b="1" kern="1000" spc="-50" dirty="0">
                <a:solidFill>
                  <a:srgbClr val="0070C0"/>
                </a:solidFill>
                <a:latin typeface="+mj-lt"/>
                <a:ea typeface="DFKai-SB" panose="03000509000000000000" pitchFamily="65" charset="-120"/>
              </a:rPr>
              <a:t>making peace</a:t>
            </a:r>
            <a:r>
              <a:rPr lang="en-US" altLang="zh-TW" sz="6000" b="1" kern="1000" spc="-50" dirty="0">
                <a:latin typeface="+mj-lt"/>
                <a:ea typeface="DFKai-SB" panose="03000509000000000000" pitchFamily="65" charset="-120"/>
              </a:rPr>
              <a:t>, </a:t>
            </a:r>
          </a:p>
        </p:txBody>
      </p:sp>
    </p:spTree>
    <p:extLst>
      <p:ext uri="{BB962C8B-B14F-4D97-AF65-F5344CB8AC3E}">
        <p14:creationId xmlns:p14="http://schemas.microsoft.com/office/powerpoint/2010/main" val="2531755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543339"/>
            <a:ext cx="8943561" cy="11910953"/>
          </a:xfrm>
          <a:prstGeom prst="rect">
            <a:avLst/>
          </a:prstGeom>
        </p:spPr>
        <p:txBody>
          <a:bodyPr wrap="square">
            <a:spAutoFit/>
          </a:bodyPr>
          <a:lstStyle/>
          <a:p>
            <a:r>
              <a:rPr lang="zh-TW" altLang="en-US" sz="6400" b="1" kern="1000" spc="-50" dirty="0">
                <a:latin typeface="DFKai-SB" panose="03000509000000000000" pitchFamily="65" charset="-120"/>
                <a:ea typeface="DFKai-SB" panose="03000509000000000000" pitchFamily="65" charset="-120"/>
              </a:rPr>
              <a:t>哥林多後書</a:t>
            </a:r>
            <a:r>
              <a:rPr lang="zh-TW" altLang="en-US" sz="6400" b="1" kern="1000" spc="-50" dirty="0">
                <a:latin typeface="+mj-lt"/>
                <a:ea typeface="DFKai-SB" panose="03000509000000000000" pitchFamily="65" charset="-120"/>
              </a:rPr>
              <a:t> </a:t>
            </a:r>
            <a:r>
              <a:rPr lang="en-US" altLang="zh-TW" sz="6400" b="1" kern="1000" spc="-50" dirty="0">
                <a:latin typeface="+mj-lt"/>
                <a:ea typeface="DFKai-SB" panose="03000509000000000000" pitchFamily="65" charset="-120"/>
              </a:rPr>
              <a:t>5:18-19</a:t>
            </a:r>
          </a:p>
          <a:p>
            <a:r>
              <a:rPr lang="zh-TW" altLang="en-US" sz="6400" b="1" kern="1000" spc="-50" dirty="0">
                <a:latin typeface="DFKai-SB" panose="03000509000000000000" pitchFamily="65" charset="-120"/>
                <a:ea typeface="DFKai-SB" panose="03000509000000000000" pitchFamily="65" charset="-120"/>
              </a:rPr>
              <a:t>一切都是出於神，他藉著基督使我們與他和好，又將勸人與他和好的職分賜給我們。</a:t>
            </a:r>
            <a:endParaRPr lang="en-US" altLang="zh-TW" sz="6400" b="1" kern="1000" spc="-50" dirty="0">
              <a:latin typeface="DFKai-SB" panose="03000509000000000000" pitchFamily="65" charset="-120"/>
              <a:ea typeface="DFKai-SB" panose="03000509000000000000" pitchFamily="65" charset="-120"/>
            </a:endParaRPr>
          </a:p>
          <a:p>
            <a:endParaRPr lang="en-US" altLang="zh-TW" sz="6400" b="1" kern="1000" spc="-50" dirty="0">
              <a:latin typeface="DFKai-SB" panose="03000509000000000000" pitchFamily="65" charset="-120"/>
              <a:ea typeface="DFKai-SB" panose="03000509000000000000" pitchFamily="65" charset="-120"/>
            </a:endParaRPr>
          </a:p>
          <a:p>
            <a:endParaRPr lang="en-US" altLang="zh-TW" sz="6400" b="1" kern="1000" spc="-50" dirty="0">
              <a:latin typeface="DFKai-SB" panose="03000509000000000000" pitchFamily="65" charset="-120"/>
              <a:ea typeface="DFKai-SB" panose="03000509000000000000" pitchFamily="65" charset="-120"/>
            </a:endParaRPr>
          </a:p>
          <a:p>
            <a:r>
              <a:rPr lang="zh-TW" altLang="en-US" sz="6400" b="1" kern="1000" spc="-50" dirty="0">
                <a:latin typeface="DFKai-SB" panose="03000509000000000000" pitchFamily="65" charset="-120"/>
                <a:ea typeface="DFKai-SB" panose="03000509000000000000" pitchFamily="65" charset="-120"/>
              </a:rPr>
              <a:t>這就是神在基督裡叫世人與自己和好，不將他們的過犯歸到他們身上，並且將這和好的道理託付了我們。</a:t>
            </a:r>
          </a:p>
        </p:txBody>
      </p:sp>
    </p:spTree>
    <p:extLst>
      <p:ext uri="{BB962C8B-B14F-4D97-AF65-F5344CB8AC3E}">
        <p14:creationId xmlns:p14="http://schemas.microsoft.com/office/powerpoint/2010/main" val="244588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fontScale="90000"/>
          </a:bodyPr>
          <a:lstStyle/>
          <a:p>
            <a:r>
              <a:rPr lang="zh-TW" altLang="en-US" sz="7200" b="1" kern="1000" spc="-50" dirty="0">
                <a:latin typeface="+mj-ea"/>
              </a:rPr>
              <a:t>讀經 </a:t>
            </a:r>
            <a:r>
              <a:rPr lang="en-US" altLang="zh-TW" sz="7200" b="1" kern="1000" spc="-50" dirty="0"/>
              <a:t>Scripture</a:t>
            </a:r>
            <a:br>
              <a:rPr lang="en-US" altLang="zh-TW" sz="7200" b="1" kern="1000" spc="-50" dirty="0"/>
            </a:br>
            <a:br>
              <a:rPr lang="en-US" altLang="zh-TW" sz="6700" b="1" dirty="0"/>
            </a:br>
            <a:r>
              <a:rPr lang="zh-TW" altLang="en-US" sz="6700" b="1" dirty="0">
                <a:latin typeface="DFKai-SB" panose="03000509000000000000" pitchFamily="65" charset="-120"/>
                <a:ea typeface="DFKai-SB" panose="03000509000000000000" pitchFamily="65" charset="-120"/>
              </a:rPr>
              <a:t>馬太福音 </a:t>
            </a:r>
            <a:r>
              <a:rPr lang="en-US" altLang="zh-TW" sz="6700" b="1" dirty="0">
                <a:ea typeface="DFKai-SB" panose="03000509000000000000" pitchFamily="65" charset="-120"/>
              </a:rPr>
              <a:t>22:37-40</a:t>
            </a:r>
            <a:br>
              <a:rPr lang="en-US" altLang="zh-TW" sz="6700" b="1">
                <a:ea typeface="DFKai-SB" panose="03000509000000000000" pitchFamily="65" charset="-120"/>
              </a:rPr>
            </a:br>
            <a:r>
              <a:rPr lang="en-US" altLang="zh-TW" sz="6700" b="1">
                <a:ea typeface="DFKai-SB" panose="03000509000000000000" pitchFamily="65" charset="-120"/>
              </a:rPr>
              <a:t>Matthew   </a:t>
            </a:r>
            <a:r>
              <a:rPr lang="en-US" altLang="zh-TW" sz="6700" b="1" dirty="0">
                <a:ea typeface="DFKai-SB" panose="03000509000000000000" pitchFamily="65" charset="-120"/>
              </a:rPr>
              <a:t>22:37-40</a:t>
            </a:r>
            <a:endParaRPr lang="en-US" sz="6700" b="1" dirty="0"/>
          </a:p>
        </p:txBody>
      </p:sp>
    </p:spTree>
    <p:extLst>
      <p:ext uri="{BB962C8B-B14F-4D97-AF65-F5344CB8AC3E}">
        <p14:creationId xmlns:p14="http://schemas.microsoft.com/office/powerpoint/2010/main" val="265303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439" y="543339"/>
            <a:ext cx="8943561" cy="5016758"/>
          </a:xfrm>
          <a:prstGeom prst="rect">
            <a:avLst/>
          </a:prstGeom>
        </p:spPr>
        <p:txBody>
          <a:bodyPr wrap="square">
            <a:spAutoFit/>
          </a:bodyPr>
          <a:lstStyle/>
          <a:p>
            <a:r>
              <a:rPr lang="zh-TW" altLang="en-US" sz="6400" b="1" kern="1000" spc="-50" dirty="0">
                <a:latin typeface="DFKai-SB" panose="03000509000000000000" pitchFamily="65" charset="-120"/>
                <a:ea typeface="DFKai-SB" panose="03000509000000000000" pitchFamily="65" charset="-120"/>
              </a:rPr>
              <a:t>這就是</a:t>
            </a:r>
            <a:r>
              <a:rPr lang="zh-TW" altLang="en-US" sz="6400" b="1" kern="1000" spc="-50" dirty="0">
                <a:solidFill>
                  <a:srgbClr val="0070C0"/>
                </a:solidFill>
                <a:latin typeface="DFKai-SB" panose="03000509000000000000" pitchFamily="65" charset="-120"/>
                <a:ea typeface="DFKai-SB" panose="03000509000000000000" pitchFamily="65" charset="-120"/>
              </a:rPr>
              <a:t>神在基督裡叫世人與自己和好</a:t>
            </a:r>
            <a:r>
              <a:rPr lang="zh-TW" altLang="en-US" sz="6400" b="1" kern="1000" spc="-50" dirty="0">
                <a:latin typeface="DFKai-SB" panose="03000509000000000000" pitchFamily="65" charset="-120"/>
                <a:ea typeface="DFKai-SB" panose="03000509000000000000" pitchFamily="65" charset="-120"/>
              </a:rPr>
              <a:t>，不將他們的過犯歸到他們身上，並且將這和好的道理託付了我們。</a:t>
            </a:r>
          </a:p>
        </p:txBody>
      </p:sp>
    </p:spTree>
    <p:extLst>
      <p:ext uri="{BB962C8B-B14F-4D97-AF65-F5344CB8AC3E}">
        <p14:creationId xmlns:p14="http://schemas.microsoft.com/office/powerpoint/2010/main" val="108813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42727"/>
            <a:ext cx="8686800" cy="13018949"/>
          </a:xfrm>
          <a:prstGeom prst="rect">
            <a:avLst/>
          </a:prstGeom>
        </p:spPr>
        <p:txBody>
          <a:bodyPr wrap="square">
            <a:spAutoFit/>
          </a:bodyPr>
          <a:lstStyle/>
          <a:p>
            <a:r>
              <a:rPr lang="en-US" altLang="zh-TW" sz="6000" b="1" kern="1000" spc="-50" dirty="0">
                <a:ea typeface="DFKai-SB" panose="03000509000000000000" pitchFamily="65" charset="-120"/>
              </a:rPr>
              <a:t>2 Corinthians 5:18-19</a:t>
            </a:r>
          </a:p>
          <a:p>
            <a:r>
              <a:rPr lang="en-US" altLang="zh-TW" sz="6000" b="1" kern="1000" spc="-50" dirty="0">
                <a:ea typeface="DFKai-SB" panose="03000509000000000000" pitchFamily="65" charset="-120"/>
              </a:rPr>
              <a:t>All this is from God, who reconciled us to himself through Christ and gave us the ministry of reconciliation: </a:t>
            </a:r>
          </a:p>
          <a:p>
            <a:endParaRPr lang="en-US" altLang="zh-TW" sz="6000" b="1" kern="1000" spc="-50" dirty="0">
              <a:ea typeface="DFKai-SB" panose="03000509000000000000" pitchFamily="65" charset="-120"/>
            </a:endParaRPr>
          </a:p>
          <a:p>
            <a:r>
              <a:rPr lang="en-US" altLang="zh-TW" sz="6000" b="1" kern="1000" spc="-50" dirty="0">
                <a:ea typeface="DFKai-SB" panose="03000509000000000000" pitchFamily="65" charset="-120"/>
              </a:rPr>
              <a:t>that God was reconciling the world to himself in Christ, not counting people’s sins against them. And he has committed to us the message of reconciliation.</a:t>
            </a:r>
          </a:p>
        </p:txBody>
      </p:sp>
    </p:spTree>
    <p:extLst>
      <p:ext uri="{BB962C8B-B14F-4D97-AF65-F5344CB8AC3E}">
        <p14:creationId xmlns:p14="http://schemas.microsoft.com/office/powerpoint/2010/main" val="347186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6555641"/>
          </a:xfrm>
          <a:prstGeom prst="rect">
            <a:avLst/>
          </a:prstGeom>
        </p:spPr>
        <p:txBody>
          <a:bodyPr wrap="square">
            <a:spAutoFit/>
          </a:bodyPr>
          <a:lstStyle/>
          <a:p>
            <a:r>
              <a:rPr lang="en-US" altLang="zh-TW" sz="6000" b="1" kern="1000" spc="-50" dirty="0">
                <a:ea typeface="DFKai-SB" panose="03000509000000000000" pitchFamily="65" charset="-120"/>
              </a:rPr>
              <a:t>that </a:t>
            </a:r>
            <a:r>
              <a:rPr lang="en-US" altLang="zh-TW" sz="6000" b="1" kern="1000" spc="-50" dirty="0">
                <a:solidFill>
                  <a:srgbClr val="0070C0"/>
                </a:solidFill>
                <a:ea typeface="DFKai-SB" panose="03000509000000000000" pitchFamily="65" charset="-120"/>
              </a:rPr>
              <a:t>God was reconciling the world to himself in Christ</a:t>
            </a:r>
            <a:r>
              <a:rPr lang="en-US" altLang="zh-TW" sz="6000" b="1" kern="1000" spc="-50" dirty="0">
                <a:ea typeface="DFKai-SB" panose="03000509000000000000" pitchFamily="65" charset="-120"/>
              </a:rPr>
              <a:t>, not counting people’s sins against them. And he has committed to us the message of reconciliation.</a:t>
            </a:r>
          </a:p>
        </p:txBody>
      </p:sp>
    </p:spTree>
    <p:extLst>
      <p:ext uri="{BB962C8B-B14F-4D97-AF65-F5344CB8AC3E}">
        <p14:creationId xmlns:p14="http://schemas.microsoft.com/office/powerpoint/2010/main" val="1609281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682" y="0"/>
            <a:ext cx="8822635" cy="6524863"/>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神要給你一個禮物</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耶穌</a:t>
            </a:r>
            <a:endParaRPr lang="en-US" altLang="zh-TW" sz="5800" b="1" kern="1000" spc="-50" dirty="0">
              <a:latin typeface="DFKai-SB" panose="03000509000000000000" pitchFamily="65" charset="-120"/>
              <a:ea typeface="DFKai-SB" panose="03000509000000000000" pitchFamily="65" charset="-120"/>
            </a:endParaRPr>
          </a:p>
          <a:p>
            <a:pPr marL="857250" indent="-857250">
              <a:buFont typeface="Arial" panose="020B0604020202020204" pitchFamily="34" charset="0"/>
              <a:buChar char="•"/>
            </a:pPr>
            <a:r>
              <a:rPr lang="zh-TW" altLang="en-US" sz="5800" b="1" kern="1000" spc="-50" dirty="0">
                <a:latin typeface="DFKai-SB" panose="03000509000000000000" pitchFamily="65" charset="-120"/>
                <a:ea typeface="DFKai-SB" panose="03000509000000000000" pitchFamily="65" charset="-120"/>
              </a:rPr>
              <a:t>祂是真正</a:t>
            </a:r>
            <a:r>
              <a:rPr lang="en-US" altLang="zh-TW" sz="5800" b="1" kern="1000" spc="-50" dirty="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和平</a:t>
            </a:r>
            <a:r>
              <a:rPr lang="en-US" altLang="zh-TW" sz="5800" b="1" kern="1000" spc="-50" dirty="0">
                <a:ea typeface="DFKai-SB" panose="03000509000000000000" pitchFamily="65" charset="-120"/>
              </a:rPr>
              <a:t>”</a:t>
            </a:r>
            <a:r>
              <a:rPr lang="zh-TW" altLang="en-US" sz="5800" b="1" kern="1000" spc="-50" dirty="0">
                <a:ea typeface="DFKai-SB" panose="03000509000000000000" pitchFamily="65" charset="-120"/>
              </a:rPr>
              <a:t>的來源</a:t>
            </a:r>
            <a:endParaRPr lang="en-US" altLang="zh-TW" sz="5800" b="1" kern="1000" spc="-50" dirty="0">
              <a:ea typeface="DFKai-SB" panose="03000509000000000000" pitchFamily="65" charset="-120"/>
            </a:endParaRPr>
          </a:p>
          <a:p>
            <a:pPr marL="857250" indent="-857250">
              <a:buFont typeface="Arial" panose="020B0604020202020204" pitchFamily="34" charset="0"/>
              <a:buChar char="•"/>
            </a:pPr>
            <a:r>
              <a:rPr lang="zh-TW" altLang="en-US" sz="5800" b="1" kern="1000" spc="-50" dirty="0">
                <a:ea typeface="DFKai-SB" panose="03000509000000000000" pitchFamily="65" charset="-120"/>
              </a:rPr>
              <a:t>要不要在於你</a:t>
            </a:r>
            <a:endParaRPr lang="en-US" altLang="zh-TW" sz="5800" b="1" kern="1000" spc="-50" dirty="0">
              <a:ea typeface="DFKai-SB" panose="03000509000000000000" pitchFamily="65" charset="-120"/>
            </a:endParaRPr>
          </a:p>
          <a:p>
            <a:pPr marL="857250" indent="-857250">
              <a:buFont typeface="Arial" panose="020B0604020202020204" pitchFamily="34" charset="0"/>
              <a:buChar char="•"/>
            </a:pPr>
            <a:endParaRPr lang="en-US" altLang="zh-TW" sz="1200" b="1" kern="1000" spc="-50" dirty="0">
              <a:ea typeface="DFKai-SB" panose="03000509000000000000" pitchFamily="65" charset="-120"/>
            </a:endParaRPr>
          </a:p>
          <a:p>
            <a:r>
              <a:rPr lang="en-US" altLang="zh-TW" sz="5800" b="1" kern="1000" spc="-50" dirty="0">
                <a:latin typeface="+mj-lt"/>
                <a:ea typeface="DFKai-SB" panose="03000509000000000000" pitchFamily="65" charset="-120"/>
              </a:rPr>
              <a:t>God gives you a gift: Jesus</a:t>
            </a:r>
          </a:p>
          <a:p>
            <a:pPr marL="857250" indent="-857250">
              <a:buFont typeface="Arial" panose="020B0604020202020204" pitchFamily="34" charset="0"/>
              <a:buChar char="•"/>
            </a:pPr>
            <a:r>
              <a:rPr lang="en-US" altLang="zh-TW" sz="5800" b="1" kern="1000" spc="-50" dirty="0">
                <a:latin typeface="+mj-lt"/>
                <a:ea typeface="DFKai-SB" panose="03000509000000000000" pitchFamily="65" charset="-120"/>
              </a:rPr>
              <a:t>The true source of “peace”</a:t>
            </a:r>
          </a:p>
          <a:p>
            <a:pPr marL="857250" indent="-857250">
              <a:buFont typeface="Arial" panose="020B0604020202020204" pitchFamily="34" charset="0"/>
              <a:buChar char="•"/>
            </a:pPr>
            <a:r>
              <a:rPr lang="en-US" altLang="zh-TW" sz="5800" b="1" kern="1000" spc="-50" dirty="0">
                <a:latin typeface="+mj-lt"/>
                <a:ea typeface="DFKai-SB" panose="03000509000000000000" pitchFamily="65" charset="-120"/>
              </a:rPr>
              <a:t>It’s up to you to receive Him or not</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212906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42122" y="371061"/>
            <a:ext cx="8241195" cy="6001643"/>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耶穌為我們付出了恢復與神關係的代價。</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6000" b="1" kern="1000" spc="-50" dirty="0">
                <a:ea typeface="DFKai-SB" panose="03000509000000000000" pitchFamily="65" charset="-120"/>
              </a:rPr>
              <a:t>Jesus paid the price to restore the relationship with God.  We choose to accept or not.</a:t>
            </a:r>
          </a:p>
        </p:txBody>
      </p:sp>
    </p:spTree>
    <p:extLst>
      <p:ext uri="{BB962C8B-B14F-4D97-AF65-F5344CB8AC3E}">
        <p14:creationId xmlns:p14="http://schemas.microsoft.com/office/powerpoint/2010/main" val="3042132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2" y="251791"/>
            <a:ext cx="8586580" cy="6001643"/>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若要恢復與他人的關係，我們必須付出代價。</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ea typeface="DFKai-SB" panose="03000509000000000000" pitchFamily="65" charset="-120"/>
            </a:endParaRPr>
          </a:p>
          <a:p>
            <a:r>
              <a:rPr lang="en-US" altLang="zh-TW" sz="6000" b="1" kern="1000" spc="-50" dirty="0">
                <a:ea typeface="DFKai-SB" panose="03000509000000000000" pitchFamily="65" charset="-120"/>
              </a:rPr>
              <a:t>However, we are mainly the ones to pay the price </a:t>
            </a:r>
            <a:r>
              <a:rPr lang="en-US" altLang="zh-TW" sz="6000" b="1" kern="1000" spc="-50" dirty="0">
                <a:latin typeface="+mj-lt"/>
                <a:ea typeface="DFKai-SB" panose="03000509000000000000" pitchFamily="65" charset="-120"/>
              </a:rPr>
              <a:t>to restore relationships with others.</a:t>
            </a:r>
            <a:endParaRPr lang="zh-TW" altLang="en-US"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3753089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119271" y="132523"/>
            <a:ext cx="9024729" cy="5673380"/>
          </a:xfrm>
        </p:spPr>
        <p:txBody>
          <a:bodyPr>
            <a:noAutofit/>
          </a:bodyPr>
          <a:lstStyle/>
          <a:p>
            <a:pPr marL="0" indent="0">
              <a:buNone/>
            </a:pPr>
            <a:r>
              <a:rPr lang="zh-TW" altLang="en-US" sz="6000" b="1" dirty="0"/>
              <a:t>一個人如果沒有與其他人建立正確的關係，就無法與神保持正確的關係</a:t>
            </a:r>
            <a:r>
              <a:rPr lang="zh-TW" altLang="en-US" sz="6000" b="1" kern="1000" spc="-50" dirty="0">
                <a:latin typeface="DFKai-SB" panose="03000509000000000000" pitchFamily="65" charset="-120"/>
                <a:ea typeface="DFKai-SB" panose="03000509000000000000" pitchFamily="65" charset="-120"/>
              </a:rPr>
              <a:t>。</a:t>
            </a:r>
            <a:endParaRPr lang="en-US" altLang="zh-TW" sz="6000" b="1" kern="1000" spc="-50" dirty="0">
              <a:latin typeface="DFKai-SB" panose="03000509000000000000" pitchFamily="65" charset="-120"/>
              <a:ea typeface="DFKai-SB" panose="03000509000000000000" pitchFamily="65" charset="-120"/>
            </a:endParaRPr>
          </a:p>
          <a:p>
            <a:pPr marL="0" indent="0">
              <a:buNone/>
            </a:pPr>
            <a:endParaRPr lang="en-US" altLang="zh-TW" sz="2400" b="1" kern="1000" spc="-50" dirty="0">
              <a:latin typeface="DFKai-SB" panose="03000509000000000000" pitchFamily="65" charset="-120"/>
              <a:ea typeface="DFKai-SB" panose="03000509000000000000" pitchFamily="65" charset="-120"/>
            </a:endParaRPr>
          </a:p>
          <a:p>
            <a:pPr marL="0" indent="0">
              <a:buNone/>
            </a:pPr>
            <a:r>
              <a:rPr lang="en-US" sz="5400" b="1" dirty="0"/>
              <a:t>One can’t have the right relationship with God if he doesn’t have the right relationship with other people</a:t>
            </a:r>
          </a:p>
          <a:p>
            <a:pPr marL="0" indent="0">
              <a:buNone/>
            </a:pPr>
            <a:endParaRPr lang="zh-TW" altLang="en-US" sz="54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565498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628650" y="503583"/>
            <a:ext cx="7886700" cy="5673380"/>
          </a:xfrm>
        </p:spPr>
        <p:txBody>
          <a:bodyPr>
            <a:noAutofit/>
          </a:bodyPr>
          <a:lstStyle/>
          <a:p>
            <a:pPr marL="0" indent="0">
              <a:buNone/>
            </a:pPr>
            <a:r>
              <a:rPr lang="en-US" sz="6000" b="1" dirty="0"/>
              <a:t>One cannot have the right relationship with God without having the right relationship with other people.</a:t>
            </a:r>
          </a:p>
        </p:txBody>
      </p:sp>
    </p:spTree>
    <p:extLst>
      <p:ext uri="{BB962C8B-B14F-4D97-AF65-F5344CB8AC3E}">
        <p14:creationId xmlns:p14="http://schemas.microsoft.com/office/powerpoint/2010/main" val="2030241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t>Vertical line: </a:t>
            </a:r>
          </a:p>
          <a:p>
            <a:r>
              <a:rPr lang="en-US" sz="4800" b="1" dirty="0"/>
              <a:t>Relationship </a:t>
            </a:r>
          </a:p>
          <a:p>
            <a:r>
              <a:rPr lang="en-US" sz="4800" b="1" dirty="0"/>
              <a:t>between God</a:t>
            </a:r>
          </a:p>
          <a:p>
            <a:r>
              <a:rPr lang="en-US" sz="4800" b="1" dirty="0"/>
              <a:t>and you</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3"/>
            <a:ext cx="4572289" cy="3046988"/>
          </a:xfrm>
          <a:prstGeom prst="rect">
            <a:avLst/>
          </a:prstGeom>
          <a:noFill/>
        </p:spPr>
        <p:txBody>
          <a:bodyPr wrap="square" rtlCol="0">
            <a:spAutoFit/>
          </a:bodyPr>
          <a:lstStyle/>
          <a:p>
            <a:r>
              <a:rPr lang="en-US" sz="4800" b="1" dirty="0"/>
              <a:t>Horizontal line: </a:t>
            </a:r>
          </a:p>
          <a:p>
            <a:r>
              <a:rPr lang="en-US" sz="4800" b="1" dirty="0"/>
              <a:t>The relationship </a:t>
            </a:r>
          </a:p>
          <a:p>
            <a:r>
              <a:rPr lang="en-US" sz="4800" b="1" dirty="0"/>
              <a:t>between you and other people</a:t>
            </a: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2" name="Group 11">
            <a:extLst>
              <a:ext uri="{FF2B5EF4-FFF2-40B4-BE49-F238E27FC236}">
                <a16:creationId xmlns:a16="http://schemas.microsoft.com/office/drawing/2014/main" id="{BA5F84E0-A8C2-4864-86D4-074B890A02A4}"/>
              </a:ext>
            </a:extLst>
          </p:cNvPr>
          <p:cNvGrpSpPr/>
          <p:nvPr/>
        </p:nvGrpSpPr>
        <p:grpSpPr>
          <a:xfrm>
            <a:off x="-50440" y="130107"/>
            <a:ext cx="5570756" cy="6727893"/>
            <a:chOff x="-50440" y="130107"/>
            <a:chExt cx="5570756" cy="6727893"/>
          </a:xfrm>
        </p:grpSpPr>
        <p:sp>
          <p:nvSpPr>
            <p:cNvPr id="15" name="Rectangle 14">
              <a:extLst>
                <a:ext uri="{FF2B5EF4-FFF2-40B4-BE49-F238E27FC236}">
                  <a16:creationId xmlns:a16="http://schemas.microsoft.com/office/drawing/2014/main" id="{30D499DD-74D5-49B5-B7F5-3EF27654A9A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ABAF561-3A13-4F2C-886E-F4C21A3C258F}"/>
                </a:ext>
              </a:extLst>
            </p:cNvPr>
            <p:cNvSpPr txBox="1"/>
            <p:nvPr/>
          </p:nvSpPr>
          <p:spPr>
            <a:xfrm>
              <a:off x="-50440" y="1960096"/>
              <a:ext cx="5570756" cy="1015663"/>
            </a:xfrm>
            <a:prstGeom prst="rect">
              <a:avLst/>
            </a:prstGeom>
            <a:noFill/>
          </p:spPr>
          <p:txBody>
            <a:bodyPr wrap="none" rtlCol="0">
              <a:spAutoFit/>
            </a:bodyPr>
            <a:lstStyle/>
            <a:p>
              <a:r>
                <a:rPr lang="zh-TW" altLang="en-US" sz="6000" b="1" dirty="0">
                  <a:latin typeface="+mj-ea"/>
                </a:rPr>
                <a:t>別人</a:t>
              </a:r>
              <a:r>
                <a:rPr lang="zh-TW" altLang="en-US" sz="6000" b="1" dirty="0">
                  <a:latin typeface="+mj-ea"/>
                  <a:ea typeface="+mj-ea"/>
                </a:rPr>
                <a:t>與你的關係</a:t>
              </a:r>
              <a:endParaRPr lang="en-US" sz="6000" b="1" dirty="0">
                <a:latin typeface="+mj-ea"/>
                <a:ea typeface="+mj-ea"/>
              </a:endParaRPr>
            </a:p>
          </p:txBody>
        </p:sp>
        <p:sp>
          <p:nvSpPr>
            <p:cNvPr id="17" name="Rectangle 16">
              <a:extLst>
                <a:ext uri="{FF2B5EF4-FFF2-40B4-BE49-F238E27FC236}">
                  <a16:creationId xmlns:a16="http://schemas.microsoft.com/office/drawing/2014/main" id="{95938CDF-BFA6-4AAD-B967-844C81B36144}"/>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40E0BDB-4752-406C-B413-B12753225710}"/>
                </a:ext>
              </a:extLst>
            </p:cNvPr>
            <p:cNvSpPr txBox="1"/>
            <p:nvPr/>
          </p:nvSpPr>
          <p:spPr>
            <a:xfrm>
              <a:off x="2257885" y="130107"/>
              <a:ext cx="954107" cy="5632311"/>
            </a:xfrm>
            <a:prstGeom prst="rect">
              <a:avLst/>
            </a:prstGeom>
            <a:noFill/>
          </p:spPr>
          <p:txBody>
            <a:bodyPr wrap="none" rtlCol="0">
              <a:spAutoFit/>
            </a:bodyPr>
            <a:lstStyle/>
            <a:p>
              <a:r>
                <a:rPr lang="zh-TW" altLang="en-US" sz="6000" b="1" dirty="0">
                  <a:latin typeface="+mj-ea"/>
                  <a:ea typeface="+mj-ea"/>
                </a:rPr>
                <a:t>神</a:t>
              </a:r>
              <a:endParaRPr lang="en-US" altLang="zh-TW" sz="6000" b="1" dirty="0">
                <a:latin typeface="+mj-ea"/>
                <a:ea typeface="+mj-ea"/>
              </a:endParaRPr>
            </a:p>
            <a:p>
              <a:r>
                <a:rPr lang="zh-TW" altLang="en-US" sz="6000" b="1" dirty="0">
                  <a:latin typeface="+mj-ea"/>
                  <a:ea typeface="+mj-ea"/>
                </a:rPr>
                <a:t>與</a:t>
              </a:r>
              <a:endParaRPr lang="en-US" altLang="zh-TW" sz="6000" b="1" dirty="0">
                <a:latin typeface="+mj-ea"/>
                <a:ea typeface="+mj-ea"/>
              </a:endParaRPr>
            </a:p>
            <a:p>
              <a:r>
                <a:rPr lang="zh-TW" altLang="en-US" sz="6000" b="1" dirty="0">
                  <a:latin typeface="+mj-ea"/>
                  <a:ea typeface="+mj-ea"/>
                </a:rPr>
                <a:t>你</a:t>
              </a:r>
              <a:endParaRPr lang="en-US" altLang="zh-TW" sz="6000" b="1" dirty="0">
                <a:latin typeface="+mj-ea"/>
                <a:ea typeface="+mj-ea"/>
              </a:endParaRPr>
            </a:p>
            <a:p>
              <a:r>
                <a:rPr lang="zh-TW" altLang="en-US" sz="6000" b="1" dirty="0">
                  <a:latin typeface="+mj-ea"/>
                  <a:ea typeface="+mj-ea"/>
                </a:rPr>
                <a:t>的</a:t>
              </a:r>
              <a:endParaRPr lang="en-US" altLang="zh-TW" sz="6000" b="1" dirty="0">
                <a:latin typeface="+mj-ea"/>
                <a:ea typeface="+mj-ea"/>
              </a:endParaRPr>
            </a:p>
            <a:p>
              <a:r>
                <a:rPr lang="zh-TW" altLang="en-US" sz="6000" b="1" dirty="0">
                  <a:latin typeface="+mj-ea"/>
                  <a:ea typeface="+mj-ea"/>
                </a:rPr>
                <a:t>關</a:t>
              </a:r>
              <a:endParaRPr lang="en-US" altLang="zh-TW" sz="6000" b="1" dirty="0">
                <a:latin typeface="+mj-ea"/>
                <a:ea typeface="+mj-ea"/>
              </a:endParaRPr>
            </a:p>
            <a:p>
              <a:r>
                <a:rPr lang="zh-TW" altLang="en-US" sz="6000" b="1" dirty="0">
                  <a:latin typeface="+mj-ea"/>
                  <a:ea typeface="+mj-ea"/>
                </a:rPr>
                <a:t>係</a:t>
              </a:r>
              <a:endParaRPr lang="en-US" sz="6000" b="1" dirty="0">
                <a:latin typeface="+mj-ea"/>
                <a:ea typeface="+mj-ea"/>
              </a:endParaRPr>
            </a:p>
          </p:txBody>
        </p:sp>
        <p:cxnSp>
          <p:nvCxnSpPr>
            <p:cNvPr id="19" name="Straight Arrow Connector 18">
              <a:extLst>
                <a:ext uri="{FF2B5EF4-FFF2-40B4-BE49-F238E27FC236}">
                  <a16:creationId xmlns:a16="http://schemas.microsoft.com/office/drawing/2014/main" id="{A99D6DDF-DED3-44BF-93E8-2F7F36DEF986}"/>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33F0D14E-FD1F-4D3F-8391-4236BA42753C}"/>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3632315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628650" y="503583"/>
            <a:ext cx="7886700" cy="5673380"/>
          </a:xfrm>
        </p:spPr>
        <p:txBody>
          <a:bodyPr>
            <a:noAutofit/>
          </a:bodyPr>
          <a:lstStyle/>
          <a:p>
            <a:pPr marL="0" indent="0">
              <a:buNone/>
            </a:pPr>
            <a:r>
              <a:rPr lang="zh-TW" altLang="en-US" sz="6000" b="1" dirty="0"/>
              <a:t> 約翰一書 </a:t>
            </a:r>
            <a:r>
              <a:rPr lang="en-US" altLang="zh-TW" sz="6000" b="1" dirty="0"/>
              <a:t>4:20</a:t>
            </a:r>
          </a:p>
          <a:p>
            <a:pPr marL="0" indent="0">
              <a:buNone/>
            </a:pPr>
            <a:r>
              <a:rPr lang="zh-TW" altLang="en-US" sz="6000" b="1" dirty="0"/>
              <a:t>人若說「我愛神」，卻恨他的弟兄，就是說謊話的；不愛他所看見的弟兄，就不能愛沒有看見的神。</a:t>
            </a:r>
            <a:endParaRPr lang="zh-TW" altLang="en-US" sz="54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04200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6555641"/>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太</a:t>
            </a:r>
            <a:r>
              <a:rPr lang="en-US" altLang="zh-TW" sz="6000" b="1" kern="1000" spc="-50" dirty="0">
                <a:latin typeface="+mj-lt"/>
                <a:ea typeface="DFKai-SB" panose="03000509000000000000" pitchFamily="65" charset="-120"/>
              </a:rPr>
              <a:t>22:37-40 - </a:t>
            </a:r>
            <a:r>
              <a:rPr lang="zh-TW" altLang="en-US" sz="6000" b="1" kern="1000" spc="-50" dirty="0">
                <a:latin typeface="DFKai-SB" panose="03000509000000000000" pitchFamily="65" charset="-120"/>
                <a:ea typeface="DFKai-SB" panose="03000509000000000000" pitchFamily="65" charset="-120"/>
              </a:rPr>
              <a:t>耶穌對他說</a:t>
            </a:r>
            <a:r>
              <a:rPr lang="en-US" altLang="zh-TW" sz="6000" b="1" kern="1000" spc="-50" dirty="0">
                <a:latin typeface="DFKai-SB" panose="03000509000000000000" pitchFamily="65" charset="-120"/>
                <a:ea typeface="DFKai-SB" panose="03000509000000000000" pitchFamily="65" charset="-120"/>
              </a:rPr>
              <a:t>:</a:t>
            </a:r>
            <a:r>
              <a:rPr lang="zh-TW" altLang="en-US" sz="6000" b="1" kern="1000" spc="-50" dirty="0">
                <a:latin typeface="DFKai-SB" panose="03000509000000000000" pitchFamily="65" charset="-120"/>
                <a:ea typeface="DFKai-SB" panose="03000509000000000000" pitchFamily="65" charset="-120"/>
              </a:rPr>
              <a:t>「你要盡心、盡性、盡意愛主你的神。這是誡命中的第一，且是最大的。其次也相仿，就是要愛人如己。這兩條誡命是律法和先知一切道理的總綱。」</a:t>
            </a:r>
            <a:endParaRPr lang="en-US" altLang="zh-TW"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510206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314325" y="119270"/>
            <a:ext cx="8515350" cy="5673380"/>
          </a:xfrm>
        </p:spPr>
        <p:txBody>
          <a:bodyPr>
            <a:noAutofit/>
          </a:bodyPr>
          <a:lstStyle/>
          <a:p>
            <a:pPr marL="0" indent="0">
              <a:buNone/>
            </a:pPr>
            <a:r>
              <a:rPr lang="en-US" sz="5800" b="1" dirty="0"/>
              <a:t>1 John 4:20 -- Whoever claims to love God yet hates a brother or sister is a liar.  For whoever does not love their brother and sister, whom they have seen, cannot love God, whom they have not seen.</a:t>
            </a:r>
          </a:p>
        </p:txBody>
      </p:sp>
    </p:spTree>
    <p:extLst>
      <p:ext uri="{BB962C8B-B14F-4D97-AF65-F5344CB8AC3E}">
        <p14:creationId xmlns:p14="http://schemas.microsoft.com/office/powerpoint/2010/main" val="7835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135834"/>
            <a:ext cx="8940800" cy="6400800"/>
          </a:xfrm>
        </p:spPr>
        <p:txBody>
          <a:bodyPr>
            <a:normAutofit lnSpcReduction="10000"/>
          </a:bodyPr>
          <a:lstStyle/>
          <a:p>
            <a:pPr marL="0" indent="0">
              <a:lnSpc>
                <a:spcPct val="100000"/>
              </a:lnSpc>
              <a:buNone/>
            </a:pPr>
            <a:r>
              <a:rPr lang="zh-TW" altLang="en-US" sz="6000" b="1" dirty="0">
                <a:latin typeface="+mj-ea"/>
                <a:ea typeface="+mj-ea"/>
              </a:rPr>
              <a:t>對基督徒來說，人際關係真正的基礎是神的愛，真理，和純潔的心</a:t>
            </a:r>
            <a:r>
              <a:rPr lang="zh-TW" altLang="en-US" sz="6000" b="1" dirty="0"/>
              <a:t>。</a:t>
            </a:r>
            <a:endParaRPr lang="en-US" altLang="zh-TW" sz="6000" b="1" dirty="0">
              <a:latin typeface="+mj-ea"/>
              <a:ea typeface="+mj-ea"/>
            </a:endParaRPr>
          </a:p>
          <a:p>
            <a:pPr marL="0" indent="0">
              <a:buNone/>
            </a:pPr>
            <a:endParaRPr lang="en-US" altLang="zh-TW" sz="2400" b="1" dirty="0">
              <a:latin typeface="+mj-ea"/>
              <a:ea typeface="+mj-ea"/>
            </a:endParaRPr>
          </a:p>
          <a:p>
            <a:pPr marL="0" indent="0">
              <a:lnSpc>
                <a:spcPct val="100000"/>
              </a:lnSpc>
              <a:buNone/>
            </a:pPr>
            <a:r>
              <a:rPr lang="en-US" sz="6000" b="1" dirty="0">
                <a:latin typeface="+mj-lt"/>
              </a:rPr>
              <a:t>For Christians, the true foundation of interpersonal relationships is God’s love, truth, and a pure heart.</a:t>
            </a:r>
            <a:endParaRPr lang="en-US" sz="6000" dirty="0"/>
          </a:p>
        </p:txBody>
      </p:sp>
    </p:spTree>
    <p:extLst>
      <p:ext uri="{BB962C8B-B14F-4D97-AF65-F5344CB8AC3E}">
        <p14:creationId xmlns:p14="http://schemas.microsoft.com/office/powerpoint/2010/main" val="90046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43338" y="650461"/>
            <a:ext cx="8600661" cy="6400800"/>
          </a:xfrm>
        </p:spPr>
        <p:txBody>
          <a:bodyPr>
            <a:normAutofit/>
          </a:bodyPr>
          <a:lstStyle/>
          <a:p>
            <a:pPr marL="0" indent="0">
              <a:buNone/>
            </a:pPr>
            <a:r>
              <a:rPr lang="zh-TW" altLang="en-US" sz="6000" b="1" dirty="0">
                <a:latin typeface="+mj-ea"/>
                <a:ea typeface="+mj-ea"/>
              </a:rPr>
              <a:t>但我們並不是完美的人，因此我們之間常有衝突。</a:t>
            </a:r>
            <a:endParaRPr lang="en-US" altLang="zh-TW" sz="6000" b="1" dirty="0">
              <a:latin typeface="+mj-ea"/>
              <a:ea typeface="+mj-ea"/>
            </a:endParaRPr>
          </a:p>
          <a:p>
            <a:pPr marL="0" indent="0">
              <a:buNone/>
            </a:pPr>
            <a:endParaRPr lang="en-US" altLang="zh-TW" sz="2400" b="1" dirty="0">
              <a:latin typeface="+mj-ea"/>
              <a:ea typeface="+mj-ea"/>
            </a:endParaRPr>
          </a:p>
          <a:p>
            <a:pPr marL="0" indent="0">
              <a:lnSpc>
                <a:spcPct val="100000"/>
              </a:lnSpc>
              <a:buNone/>
            </a:pPr>
            <a:r>
              <a:rPr lang="en-US" sz="6000" b="1" dirty="0">
                <a:latin typeface="+mj-lt"/>
              </a:rPr>
              <a:t>But we are not perfect beings, and so there are conflicts among us.</a:t>
            </a:r>
            <a:endParaRPr lang="en-US" sz="6000" dirty="0"/>
          </a:p>
        </p:txBody>
      </p:sp>
    </p:spTree>
    <p:extLst>
      <p:ext uri="{BB962C8B-B14F-4D97-AF65-F5344CB8AC3E}">
        <p14:creationId xmlns:p14="http://schemas.microsoft.com/office/powerpoint/2010/main" val="160482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2401"/>
            <a:ext cx="8915400" cy="6001643"/>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人與人之間衝突的來源</a:t>
            </a:r>
          </a:p>
          <a:p>
            <a:pPr marL="857250" indent="-857250">
              <a:buFont typeface="Arial" panose="020B0604020202020204" pitchFamily="34" charset="0"/>
              <a:buChar char="•"/>
            </a:pPr>
            <a:r>
              <a:rPr lang="zh-TW" altLang="en-US" sz="6000" b="1" kern="1000" spc="-50" dirty="0">
                <a:latin typeface="DFKai-SB" panose="03000509000000000000" pitchFamily="65" charset="-120"/>
                <a:ea typeface="DFKai-SB" panose="03000509000000000000" pitchFamily="65" charset="-120"/>
              </a:rPr>
              <a:t>人的罪性</a:t>
            </a:r>
            <a:r>
              <a:rPr lang="en-US" altLang="zh-TW" sz="6000" b="1" kern="1000" spc="-50" dirty="0">
                <a:latin typeface="DFKai-SB" panose="03000509000000000000" pitchFamily="65" charset="-120"/>
                <a:ea typeface="DFKai-SB" panose="03000509000000000000" pitchFamily="65" charset="-120"/>
              </a:rPr>
              <a:t>:</a:t>
            </a:r>
            <a:r>
              <a:rPr lang="zh-TW" altLang="en-US" sz="6000" b="1" kern="1000" spc="-50" dirty="0">
                <a:latin typeface="DFKai-SB" panose="03000509000000000000" pitchFamily="65" charset="-120"/>
                <a:ea typeface="DFKai-SB" panose="03000509000000000000" pitchFamily="65" charset="-120"/>
              </a:rPr>
              <a:t>驕傲</a:t>
            </a:r>
            <a:r>
              <a:rPr lang="en-US" altLang="zh-TW" sz="6000" b="1" kern="1000" spc="-50" dirty="0">
                <a:latin typeface="DFKai-SB" panose="03000509000000000000" pitchFamily="65" charset="-120"/>
                <a:ea typeface="DFKai-SB" panose="03000509000000000000" pitchFamily="65" charset="-120"/>
              </a:rPr>
              <a:t>,</a:t>
            </a:r>
            <a:r>
              <a:rPr lang="zh-TW" altLang="en-US" sz="6000" b="1" kern="1000" spc="-50" dirty="0">
                <a:latin typeface="DFKai-SB" panose="03000509000000000000" pitchFamily="65" charset="-120"/>
                <a:ea typeface="DFKai-SB" panose="03000509000000000000" pitchFamily="65" charset="-120"/>
              </a:rPr>
              <a:t>貪心</a:t>
            </a:r>
            <a:r>
              <a:rPr lang="en-US" altLang="zh-TW" sz="6000" b="1" kern="1000" spc="-50" dirty="0">
                <a:latin typeface="DFKai-SB" panose="03000509000000000000" pitchFamily="65" charset="-120"/>
                <a:ea typeface="DFKai-SB" panose="03000509000000000000" pitchFamily="65" charset="-120"/>
              </a:rPr>
              <a:t>…</a:t>
            </a:r>
          </a:p>
          <a:p>
            <a:pPr marL="857250" indent="-857250">
              <a:buFont typeface="Arial" panose="020B0604020202020204" pitchFamily="34" charset="0"/>
              <a:buChar char="•"/>
            </a:pPr>
            <a:r>
              <a:rPr lang="zh-TW" altLang="en-US" sz="6000" b="1" kern="1000" spc="-50" dirty="0">
                <a:latin typeface="DFKai-SB" panose="03000509000000000000" pitchFamily="65" charset="-120"/>
                <a:ea typeface="DFKai-SB" panose="03000509000000000000" pitchFamily="65" charset="-120"/>
              </a:rPr>
              <a:t>有限的資源</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6000" b="1" kern="1000" spc="-50" dirty="0">
                <a:latin typeface="+mj-lt"/>
                <a:ea typeface="DFKai-SB" panose="03000509000000000000" pitchFamily="65" charset="-120"/>
              </a:rPr>
              <a:t>Sources of conflict:</a:t>
            </a:r>
          </a:p>
          <a:p>
            <a:pPr marL="1143000" indent="-1143000">
              <a:buFont typeface="Arial" panose="020B0604020202020204" pitchFamily="34" charset="0"/>
              <a:buChar char="•"/>
            </a:pPr>
            <a:r>
              <a:rPr lang="en-US" altLang="zh-TW" sz="6000" b="1" kern="1000" spc="-50" dirty="0">
                <a:latin typeface="+mj-lt"/>
                <a:ea typeface="DFKai-SB" panose="03000509000000000000" pitchFamily="65" charset="-120"/>
              </a:rPr>
              <a:t>Men’s sinful nature</a:t>
            </a:r>
          </a:p>
          <a:p>
            <a:pPr marL="1143000" indent="-1143000">
              <a:buFont typeface="Arial" panose="020B0604020202020204" pitchFamily="34" charset="0"/>
              <a:buChar char="•"/>
            </a:pPr>
            <a:r>
              <a:rPr lang="en-US" altLang="zh-TW" sz="6000" b="1" kern="1000" spc="-50" dirty="0">
                <a:latin typeface="+mj-lt"/>
                <a:ea typeface="DFKai-SB" panose="03000509000000000000" pitchFamily="65" charset="-120"/>
              </a:rPr>
              <a:t>Limited resources</a:t>
            </a:r>
          </a:p>
        </p:txBody>
      </p:sp>
    </p:spTree>
    <p:extLst>
      <p:ext uri="{BB962C8B-B14F-4D97-AF65-F5344CB8AC3E}">
        <p14:creationId xmlns:p14="http://schemas.microsoft.com/office/powerpoint/2010/main" val="4218283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7478970"/>
          </a:xfrm>
          <a:prstGeom prst="rect">
            <a:avLst/>
          </a:prstGeom>
        </p:spPr>
        <p:txBody>
          <a:bodyPr wrap="square">
            <a:spAutoFit/>
          </a:bodyPr>
          <a:lstStyle/>
          <a:p>
            <a:pPr lvl="0"/>
            <a:r>
              <a:rPr lang="zh-TW" altLang="en-US" sz="6000" b="1" dirty="0">
                <a:latin typeface="DFKai-SB" panose="03000509000000000000" pitchFamily="65" charset="-120"/>
                <a:ea typeface="DFKai-SB" panose="03000509000000000000" pitchFamily="65" charset="-120"/>
              </a:rPr>
              <a:t>錯誤的動機通常來自</a:t>
            </a:r>
            <a:r>
              <a:rPr lang="en-US" altLang="zh-TW" sz="6000" b="1" dirty="0">
                <a:latin typeface="+mj-lt"/>
              </a:rPr>
              <a:t>3G’s:</a:t>
            </a:r>
          </a:p>
          <a:p>
            <a:pPr marL="685800" indent="-685800">
              <a:buFont typeface="Arial" panose="020B0604020202020204" pitchFamily="34" charset="0"/>
              <a:buChar char="•"/>
            </a:pPr>
            <a:r>
              <a:rPr lang="zh-TW" altLang="en-US" sz="6000" b="1" dirty="0">
                <a:latin typeface="DFKai-SB" panose="03000509000000000000" pitchFamily="65" charset="-120"/>
                <a:ea typeface="DFKai-SB" panose="03000509000000000000" pitchFamily="65" charset="-120"/>
              </a:rPr>
              <a:t>金錢，財富，</a:t>
            </a:r>
            <a:r>
              <a:rPr lang="zh-TW" altLang="en-US" sz="6000" b="1" dirty="0"/>
              <a:t>貪心</a:t>
            </a:r>
            <a:endParaRPr lang="en-US" altLang="zh-TW" sz="6000" b="1" dirty="0">
              <a:latin typeface="+mj-lt"/>
            </a:endParaRPr>
          </a:p>
          <a:p>
            <a:r>
              <a:rPr lang="en-US" altLang="zh-TW" sz="6000" b="1" dirty="0">
                <a:latin typeface="+mj-lt"/>
              </a:rPr>
              <a:t>    </a:t>
            </a:r>
            <a:r>
              <a:rPr lang="en-US" altLang="zh-TW" sz="6000" b="1" dirty="0">
                <a:solidFill>
                  <a:srgbClr val="C00000"/>
                </a:solidFill>
                <a:latin typeface="+mj-lt"/>
              </a:rPr>
              <a:t>Gold</a:t>
            </a:r>
            <a:r>
              <a:rPr lang="en-US" altLang="zh-TW" sz="6000" b="1" dirty="0">
                <a:latin typeface="+mj-lt"/>
              </a:rPr>
              <a:t> = wealth, greed</a:t>
            </a:r>
          </a:p>
          <a:p>
            <a:pPr marL="685800" indent="-685800">
              <a:buFont typeface="Arial" panose="020B0604020202020204" pitchFamily="34" charset="0"/>
              <a:buChar char="•"/>
            </a:pPr>
            <a:r>
              <a:rPr lang="zh-TW" altLang="en-US" sz="6000" b="1" dirty="0">
                <a:latin typeface="+mj-lt"/>
                <a:ea typeface="DFKai-SB" panose="03000509000000000000" pitchFamily="65" charset="-120"/>
              </a:rPr>
              <a:t>權勢</a:t>
            </a:r>
            <a:r>
              <a:rPr lang="zh-TW" altLang="en-US" sz="6000" b="1" dirty="0">
                <a:latin typeface="DFKai-SB" panose="03000509000000000000" pitchFamily="65" charset="-120"/>
                <a:ea typeface="DFKai-SB" panose="03000509000000000000" pitchFamily="65" charset="-120"/>
              </a:rPr>
              <a:t>，</a:t>
            </a:r>
            <a:r>
              <a:rPr lang="zh-TW" altLang="en-US" sz="6000" b="1" dirty="0">
                <a:latin typeface="+mj-lt"/>
                <a:ea typeface="DFKai-SB" panose="03000509000000000000" pitchFamily="65" charset="-120"/>
              </a:rPr>
              <a:t>自我的</a:t>
            </a:r>
            <a:r>
              <a:rPr lang="zh-TW" altLang="en-US" sz="6000" b="1" dirty="0">
                <a:latin typeface="DFKai-SB" panose="03000509000000000000" pitchFamily="65" charset="-120"/>
                <a:ea typeface="DFKai-SB" panose="03000509000000000000" pitchFamily="65" charset="-120"/>
              </a:rPr>
              <a:t>榮耀</a:t>
            </a:r>
            <a:endParaRPr lang="en-US" altLang="zh-TW" sz="6000" b="1" dirty="0">
              <a:latin typeface="+mj-lt"/>
            </a:endParaRPr>
          </a:p>
          <a:p>
            <a:r>
              <a:rPr lang="en-US" altLang="zh-TW" sz="6000" b="1" dirty="0">
                <a:latin typeface="+mj-lt"/>
              </a:rPr>
              <a:t>     </a:t>
            </a:r>
            <a:r>
              <a:rPr lang="en-US" altLang="zh-TW" sz="6000" b="1" dirty="0">
                <a:solidFill>
                  <a:srgbClr val="C00000"/>
                </a:solidFill>
                <a:latin typeface="+mj-lt"/>
              </a:rPr>
              <a:t>Glory</a:t>
            </a:r>
            <a:r>
              <a:rPr lang="en-US" altLang="zh-TW" sz="6000" b="1" dirty="0">
                <a:latin typeface="+mj-lt"/>
              </a:rPr>
              <a:t> = power, pride</a:t>
            </a:r>
          </a:p>
          <a:p>
            <a:pPr marL="685800" indent="-685800">
              <a:buFont typeface="Arial" panose="020B0604020202020204" pitchFamily="34" charset="0"/>
              <a:buChar char="•"/>
            </a:pPr>
            <a:r>
              <a:rPr lang="zh-TW" altLang="en-US" sz="6000" b="1" dirty="0">
                <a:latin typeface="DFKai-SB" panose="03000509000000000000" pitchFamily="65" charset="-120"/>
                <a:ea typeface="DFKai-SB" panose="03000509000000000000" pitchFamily="65" charset="-120"/>
              </a:rPr>
              <a:t>肉體的情慾</a:t>
            </a:r>
            <a:endParaRPr lang="en-US" altLang="zh-TW" sz="6000" b="1" dirty="0">
              <a:latin typeface="+mj-lt"/>
              <a:ea typeface="DFKai-SB" panose="03000509000000000000" pitchFamily="65" charset="-120"/>
            </a:endParaRPr>
          </a:p>
          <a:p>
            <a:r>
              <a:rPr lang="en-US" altLang="zh-TW" sz="6000" b="1" dirty="0">
                <a:latin typeface="+mj-lt"/>
                <a:ea typeface="DFKai-SB" panose="03000509000000000000" pitchFamily="65" charset="-120"/>
              </a:rPr>
              <a:t>     </a:t>
            </a:r>
            <a:r>
              <a:rPr lang="en-US" altLang="zh-TW" sz="6000" b="1" dirty="0">
                <a:solidFill>
                  <a:srgbClr val="C00000"/>
                </a:solidFill>
                <a:latin typeface="+mj-lt"/>
              </a:rPr>
              <a:t>Girls</a:t>
            </a:r>
            <a:r>
              <a:rPr lang="en-US" altLang="zh-TW" sz="6000" b="1" dirty="0">
                <a:latin typeface="+mj-lt"/>
              </a:rPr>
              <a:t> = desire of flesh</a:t>
            </a:r>
          </a:p>
          <a:p>
            <a:pPr marL="685800" indent="-685800">
              <a:buFont typeface="Arial" panose="020B0604020202020204" pitchFamily="34" charset="0"/>
              <a:buChar char="•"/>
            </a:pP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050587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56593"/>
            <a:ext cx="8229600" cy="6555641"/>
          </a:xfrm>
          <a:prstGeom prst="rect">
            <a:avLst/>
          </a:prstGeom>
        </p:spPr>
        <p:txBody>
          <a:bodyPr wrap="square">
            <a:spAutoFit/>
          </a:bodyPr>
          <a:lstStyle/>
          <a:p>
            <a:pPr lvl="0"/>
            <a:r>
              <a:rPr lang="en-US" altLang="zh-TW" sz="6000" b="1" dirty="0">
                <a:latin typeface="+mj-lt"/>
              </a:rPr>
              <a:t>Wrong motivations tend to come from the</a:t>
            </a:r>
            <a:r>
              <a:rPr lang="zh-TW" altLang="en-US" sz="6000" b="1" dirty="0">
                <a:latin typeface="+mj-lt"/>
              </a:rPr>
              <a:t> </a:t>
            </a:r>
            <a:r>
              <a:rPr lang="en-US" altLang="zh-TW" sz="6000" b="1" dirty="0">
                <a:latin typeface="+mj-lt"/>
              </a:rPr>
              <a:t>3 G’s:</a:t>
            </a:r>
          </a:p>
          <a:p>
            <a:pPr marL="685800" indent="-685800">
              <a:buFont typeface="Arial" panose="020B0604020202020204" pitchFamily="34" charset="0"/>
              <a:buChar char="•"/>
            </a:pPr>
            <a:r>
              <a:rPr lang="en-US" altLang="zh-TW" sz="6000" b="1" dirty="0">
                <a:solidFill>
                  <a:srgbClr val="C00000"/>
                </a:solidFill>
                <a:latin typeface="+mj-lt"/>
              </a:rPr>
              <a:t>Gold</a:t>
            </a:r>
            <a:r>
              <a:rPr lang="en-US" altLang="zh-TW" sz="6000" b="1" dirty="0">
                <a:latin typeface="+mj-lt"/>
              </a:rPr>
              <a:t> = wealth, greed</a:t>
            </a:r>
          </a:p>
          <a:p>
            <a:pPr marL="685800" indent="-685800">
              <a:buFont typeface="Arial" panose="020B0604020202020204" pitchFamily="34" charset="0"/>
              <a:buChar char="•"/>
            </a:pPr>
            <a:r>
              <a:rPr lang="en-US" altLang="zh-TW" sz="6000" b="1" dirty="0">
                <a:solidFill>
                  <a:srgbClr val="C00000"/>
                </a:solidFill>
                <a:latin typeface="+mj-lt"/>
              </a:rPr>
              <a:t>Glory</a:t>
            </a:r>
            <a:r>
              <a:rPr lang="en-US" altLang="zh-TW" sz="6000" b="1" dirty="0">
                <a:latin typeface="+mj-lt"/>
              </a:rPr>
              <a:t> = power, pride</a:t>
            </a:r>
          </a:p>
          <a:p>
            <a:pPr marL="685800" indent="-685800">
              <a:buFont typeface="Arial" panose="020B0604020202020204" pitchFamily="34" charset="0"/>
              <a:buChar char="•"/>
            </a:pPr>
            <a:r>
              <a:rPr lang="en-US" altLang="zh-TW" sz="6000" b="1" dirty="0">
                <a:solidFill>
                  <a:srgbClr val="C00000"/>
                </a:solidFill>
                <a:latin typeface="+mj-lt"/>
              </a:rPr>
              <a:t>Girls</a:t>
            </a:r>
            <a:r>
              <a:rPr lang="en-US" altLang="zh-TW" sz="6000" b="1" dirty="0">
                <a:latin typeface="+mj-lt"/>
              </a:rPr>
              <a:t> = desires of the flesh</a:t>
            </a:r>
          </a:p>
          <a:p>
            <a:pPr marL="685800" indent="-685800">
              <a:buFont typeface="Arial" panose="020B0604020202020204" pitchFamily="34" charset="0"/>
              <a:buChar char="•"/>
            </a:pPr>
            <a:endParaRPr lang="zh-TW" altLang="en-US" sz="6000" b="1" kern="1000" spc="-50" dirty="0">
              <a:latin typeface="+mj-lt"/>
              <a:ea typeface="PMingLiU" panose="02020500000000000000" pitchFamily="18" charset="-120"/>
            </a:endParaRPr>
          </a:p>
        </p:txBody>
      </p:sp>
    </p:spTree>
    <p:extLst>
      <p:ext uri="{BB962C8B-B14F-4D97-AF65-F5344CB8AC3E}">
        <p14:creationId xmlns:p14="http://schemas.microsoft.com/office/powerpoint/2010/main" val="2378032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55374" y="264421"/>
            <a:ext cx="7883386" cy="6001643"/>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前六福可大大減少</a:t>
            </a:r>
            <a:endParaRPr lang="en-US" altLang="zh-TW" sz="6000" b="1" kern="1000" spc="-50" dirty="0">
              <a:latin typeface="DFKai-SB" panose="03000509000000000000" pitchFamily="65" charset="-120"/>
              <a:ea typeface="DFKai-SB" panose="03000509000000000000" pitchFamily="65" charset="-120"/>
            </a:endParaRPr>
          </a:p>
          <a:p>
            <a:r>
              <a:rPr lang="zh-TW" altLang="en-US" sz="6000" b="1" kern="1000" spc="-50" dirty="0">
                <a:latin typeface="DFKai-SB" panose="03000509000000000000" pitchFamily="65" charset="-120"/>
                <a:ea typeface="DFKai-SB" panose="03000509000000000000" pitchFamily="65" charset="-120"/>
              </a:rPr>
              <a:t>人與人之間的衝突</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6000" b="1" kern="1000" spc="-50" dirty="0">
                <a:latin typeface="+mj-lt"/>
                <a:ea typeface="DFKai-SB" panose="03000509000000000000" pitchFamily="65" charset="-120"/>
              </a:rPr>
              <a:t>The previous six beatitudes can greatly reduce the conflict among men</a:t>
            </a:r>
            <a:endParaRPr lang="zh-TW" altLang="en-US"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3304813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065893481"/>
              </p:ext>
            </p:extLst>
          </p:nvPr>
        </p:nvGraphicFramePr>
        <p:xfrm>
          <a:off x="76200" y="109331"/>
          <a:ext cx="8991600" cy="5628072"/>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1819383007"/>
                    </a:ext>
                  </a:extLst>
                </a:gridCol>
                <a:gridCol w="4724400">
                  <a:extLst>
                    <a:ext uri="{9D8B030D-6E8A-4147-A177-3AD203B41FA5}">
                      <a16:colId xmlns:a16="http://schemas.microsoft.com/office/drawing/2014/main" val="3382874069"/>
                    </a:ext>
                  </a:extLst>
                </a:gridCol>
              </a:tblGrid>
              <a:tr h="524933">
                <a:tc>
                  <a:txBody>
                    <a:bodyPr/>
                    <a:lstStyle/>
                    <a:p>
                      <a:pPr algn="ctr"/>
                      <a:r>
                        <a:rPr lang="zh-TW" altLang="en-US" sz="4000" b="1" dirty="0">
                          <a:latin typeface="DFKai-SB" panose="03000509000000000000" pitchFamily="65" charset="-120"/>
                          <a:ea typeface="DFKai-SB" panose="03000509000000000000" pitchFamily="65" charset="-120"/>
                        </a:rPr>
                        <a:t>前六福</a:t>
                      </a:r>
                      <a:endParaRPr lang="en-US" sz="4000" b="1" dirty="0">
                        <a:latin typeface="DFKai-SB" panose="03000509000000000000" pitchFamily="65" charset="-120"/>
                        <a:ea typeface="DFKai-SB" panose="03000509000000000000" pitchFamily="65" charset="-120"/>
                      </a:endParaRPr>
                    </a:p>
                  </a:txBody>
                  <a:tcPr/>
                </a:tc>
                <a:tc>
                  <a:txBody>
                    <a:bodyPr/>
                    <a:lstStyle/>
                    <a:p>
                      <a:pPr algn="ctr"/>
                      <a:r>
                        <a:rPr lang="zh-TW" altLang="en-US" sz="4000" b="1" dirty="0">
                          <a:latin typeface="DFKai-SB" panose="03000509000000000000" pitchFamily="65" charset="-120"/>
                          <a:ea typeface="DFKai-SB" panose="03000509000000000000" pitchFamily="65" charset="-120"/>
                        </a:rPr>
                        <a:t>對我們行為的影響</a:t>
                      </a:r>
                      <a:endParaRPr lang="en-US" sz="4000" b="1" dirty="0">
                        <a:latin typeface="DFKai-SB" panose="03000509000000000000" pitchFamily="65" charset="-120"/>
                        <a:ea typeface="DFKai-SB" panose="03000509000000000000" pitchFamily="65"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1.</a:t>
                      </a: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認</a:t>
                      </a:r>
                      <a:r>
                        <a:rPr lang="zh-TW" sz="4000" b="1" dirty="0">
                          <a:effectLst/>
                          <a:latin typeface="DFKai-SB" panose="03000509000000000000" pitchFamily="65" charset="-120"/>
                          <a:ea typeface="DFKai-SB" panose="03000509000000000000" pitchFamily="65" charset="-120"/>
                          <a:cs typeface="Times New Roman" panose="02020603050405020304" pitchFamily="18" charset="0"/>
                        </a:rPr>
                        <a:t>知</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心靈貧窮</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不驕傲、自垮</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2.</a:t>
                      </a:r>
                      <a:r>
                        <a:rPr lang="zh-CN" altLang="en-US" sz="4000" b="1" dirty="0">
                          <a:effectLst/>
                          <a:latin typeface="DFKai-SB" panose="03000509000000000000" pitchFamily="65" charset="-120"/>
                          <a:ea typeface="DFKai-SB" panose="03000509000000000000" pitchFamily="65" charset="-120"/>
                          <a:cs typeface="Times New Roman" panose="02020603050405020304" pitchFamily="18" charset="0"/>
                        </a:rPr>
                        <a:t>為罪而哀</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慟</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不犯罪害人</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3.</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溫柔</a:t>
                      </a:r>
                      <a:r>
                        <a:rPr lang="en-US" sz="4000" b="1" dirty="0">
                          <a:effectLst/>
                          <a:latin typeface="DFKai-SB" panose="03000509000000000000" pitchFamily="65" charset="-120"/>
                          <a:ea typeface="DFKai-SB" panose="03000509000000000000" pitchFamily="65" charset="-120"/>
                          <a:cs typeface="Times New Roman" panose="02020603050405020304" pitchFamily="18" charset="0"/>
                        </a:rPr>
                        <a:t>(</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謙和</a:t>
                      </a:r>
                      <a:r>
                        <a:rPr lang="en-US" sz="4000" b="1" dirty="0">
                          <a:effectLst/>
                          <a:latin typeface="DFKai-SB" panose="03000509000000000000" pitchFamily="65" charset="-120"/>
                          <a:ea typeface="DFKai-SB" panose="03000509000000000000" pitchFamily="65"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不靠自己去打壓別人</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4.</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飢渴慕義親近神</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不過度追求世上之物</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5.</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憐憫</a:t>
                      </a: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他</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人 </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體諒別人</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000" b="1" dirty="0">
                          <a:effectLst/>
                          <a:latin typeface="DFKai-SB" panose="03000509000000000000" pitchFamily="65" charset="-120"/>
                          <a:ea typeface="DFKai-SB" panose="03000509000000000000" pitchFamily="65" charset="-120"/>
                          <a:cs typeface="Times New Roman" panose="02020603050405020304" pitchFamily="18" charset="0"/>
                        </a:rPr>
                        <a:t>6.</a:t>
                      </a:r>
                      <a:r>
                        <a:rPr lang="zh-CN" sz="4000" b="1" dirty="0">
                          <a:effectLst/>
                          <a:latin typeface="DFKai-SB" panose="03000509000000000000" pitchFamily="65" charset="-120"/>
                          <a:ea typeface="DFKai-SB" panose="03000509000000000000" pitchFamily="65" charset="-120"/>
                          <a:cs typeface="Times New Roman" panose="02020603050405020304" pitchFamily="18" charset="0"/>
                        </a:rPr>
                        <a:t>清心</a:t>
                      </a:r>
                      <a:r>
                        <a:rPr lang="en-US" sz="4000" b="1" dirty="0">
                          <a:effectLst/>
                          <a:latin typeface="DFKai-SB" panose="03000509000000000000" pitchFamily="65" charset="-120"/>
                          <a:ea typeface="DFKai-SB" panose="03000509000000000000" pitchFamily="65" charset="-120"/>
                          <a:cs typeface="Times New Roman" panose="02020603050405020304" pitchFamily="18" charset="0"/>
                        </a:rPr>
                        <a:t>(</a:t>
                      </a:r>
                      <a:r>
                        <a:rPr lang="zh-TW" altLang="en-US" sz="4000" b="1" dirty="0">
                          <a:latin typeface="DFKai-SB" panose="03000509000000000000" pitchFamily="65" charset="-120"/>
                          <a:ea typeface="DFKai-SB" panose="03000509000000000000" pitchFamily="65" charset="-120"/>
                        </a:rPr>
                        <a:t>純潔的心</a:t>
                      </a:r>
                      <a:r>
                        <a:rPr lang="en-US" sz="4000" b="1" dirty="0">
                          <a:effectLst/>
                          <a:latin typeface="DFKai-SB" panose="03000509000000000000" pitchFamily="65" charset="-120"/>
                          <a:ea typeface="DFKai-SB" panose="03000509000000000000" pitchFamily="65"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000" b="1" dirty="0">
                          <a:effectLst/>
                          <a:latin typeface="DFKai-SB" panose="03000509000000000000" pitchFamily="65" charset="-120"/>
                          <a:ea typeface="DFKai-SB" panose="03000509000000000000" pitchFamily="65" charset="-120"/>
                          <a:cs typeface="Times New Roman" panose="02020603050405020304" pitchFamily="18" charset="0"/>
                        </a:rPr>
                        <a:t>沒有不對的動機</a:t>
                      </a:r>
                      <a:endParaRPr lang="en-US" sz="4000" b="1" dirty="0">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000" b="1" dirty="0">
                          <a:solidFill>
                            <a:srgbClr val="0070C0"/>
                          </a:solidFill>
                          <a:effectLst/>
                          <a:latin typeface="DFKai-SB" panose="03000509000000000000" pitchFamily="65" charset="-120"/>
                          <a:ea typeface="DFKai-SB" panose="03000509000000000000" pitchFamily="65" charset="-120"/>
                          <a:cs typeface="Times New Roman" panose="02020603050405020304" pitchFamily="18" charset="0"/>
                          <a:sym typeface="Wingdings" panose="05000000000000000000" pitchFamily="2" charset="2"/>
                        </a:rPr>
                        <a:t></a:t>
                      </a:r>
                      <a:r>
                        <a:rPr lang="zh-TW" altLang="en-US" sz="4000" b="1" dirty="0">
                          <a:solidFill>
                            <a:srgbClr val="0070C0"/>
                          </a:solidFill>
                          <a:effectLst/>
                          <a:latin typeface="DFKai-SB" panose="03000509000000000000" pitchFamily="65" charset="-120"/>
                          <a:ea typeface="DFKai-SB" panose="03000509000000000000" pitchFamily="65" charset="-120"/>
                          <a:cs typeface="Times New Roman" panose="02020603050405020304" pitchFamily="18" charset="0"/>
                        </a:rPr>
                        <a:t> </a:t>
                      </a:r>
                      <a:r>
                        <a:rPr lang="zh-CN" sz="4000" b="1" dirty="0">
                          <a:solidFill>
                            <a:srgbClr val="0070C0"/>
                          </a:solidFill>
                          <a:effectLst/>
                          <a:latin typeface="DFKai-SB" panose="03000509000000000000" pitchFamily="65" charset="-120"/>
                          <a:ea typeface="DFKai-SB" panose="03000509000000000000" pitchFamily="65" charset="-120"/>
                          <a:cs typeface="Times New Roman" panose="02020603050405020304" pitchFamily="18" charset="0"/>
                        </a:rPr>
                        <a:t>使人和睦</a:t>
                      </a:r>
                      <a:endParaRPr lang="en-US" sz="4000" b="1" dirty="0">
                        <a:solidFill>
                          <a:srgbClr val="0070C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000" b="1" dirty="0">
                          <a:solidFill>
                            <a:srgbClr val="0070C0"/>
                          </a:solidFill>
                          <a:latin typeface="DFKai-SB" panose="03000509000000000000" pitchFamily="65" charset="-120"/>
                          <a:ea typeface="DFKai-SB" panose="03000509000000000000" pitchFamily="65" charset="-120"/>
                        </a:rPr>
                        <a:t>就會減少人與人之間的衝突</a:t>
                      </a:r>
                      <a:endParaRPr lang="en-US" sz="4000" b="1" dirty="0">
                        <a:solidFill>
                          <a:srgbClr val="0070C0"/>
                        </a:solidFill>
                        <a:effectLst/>
                        <a:latin typeface="DFKai-SB" panose="03000509000000000000" pitchFamily="65" charset="-12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4047106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648403057"/>
              </p:ext>
            </p:extLst>
          </p:nvPr>
        </p:nvGraphicFramePr>
        <p:xfrm>
          <a:off x="76200" y="134431"/>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DFKai-SB" panose="03000509000000000000" pitchFamily="65" charset="-120"/>
                        </a:rPr>
                        <a:t>The</a:t>
                      </a:r>
                      <a:r>
                        <a:rPr lang="zh-TW" altLang="en-US" sz="3200" b="1" dirty="0">
                          <a:latin typeface="Arial Narrow" panose="020B0606020202030204" pitchFamily="34" charset="0"/>
                          <a:ea typeface="DFKai-SB" panose="03000509000000000000" pitchFamily="65" charset="-120"/>
                        </a:rPr>
                        <a:t> </a:t>
                      </a:r>
                      <a:r>
                        <a:rPr lang="en-US" altLang="zh-TW" sz="3200" b="1" dirty="0">
                          <a:latin typeface="Arial Narrow" panose="020B0606020202030204" pitchFamily="34" charset="0"/>
                          <a:ea typeface="DFKai-SB" panose="03000509000000000000" pitchFamily="65" charset="-120"/>
                        </a:rPr>
                        <a:t>Beatitudes</a:t>
                      </a:r>
                      <a:endParaRPr lang="en-US" sz="3200" b="1" dirty="0">
                        <a:latin typeface="Arial Narrow" panose="020B0606020202030204" pitchFamily="34" charset="0"/>
                        <a:ea typeface="DFKai-SB" panose="03000509000000000000" pitchFamily="65" charset="-120"/>
                      </a:endParaRPr>
                    </a:p>
                  </a:txBody>
                  <a:tcPr/>
                </a:tc>
                <a:tc>
                  <a:txBody>
                    <a:bodyPr/>
                    <a:lstStyle/>
                    <a:p>
                      <a:pPr algn="ctr"/>
                      <a:r>
                        <a:rPr lang="en-US" sz="3200" b="1" dirty="0">
                          <a:latin typeface="Arial Narrow" panose="020B0606020202030204" pitchFamily="34" charset="0"/>
                          <a:ea typeface="DFKai-SB" panose="03000509000000000000" pitchFamily="65"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DFKai-SB" panose="03000509000000000000" pitchFamily="65" charset="-120"/>
                          <a:cs typeface="Times New Roman" panose="02020603050405020304" pitchFamily="18" charset="0"/>
                        </a:rPr>
                        <a:t>1. </a:t>
                      </a:r>
                      <a:r>
                        <a:rPr lang="en-US" altLang="zh-CN" sz="3200" b="1" dirty="0">
                          <a:effectLst/>
                          <a:latin typeface="Arial Narrow" panose="020B0606020202030204" pitchFamily="34" charset="0"/>
                          <a:ea typeface="DFKai-SB" panose="03000509000000000000" pitchFamily="65" charset="-120"/>
                          <a:cs typeface="Times New Roman" panose="02020603050405020304" pitchFamily="18" charset="0"/>
                        </a:rPr>
                        <a:t>Poor in spirit/spiritually needy</a:t>
                      </a:r>
                      <a:endParaRPr lang="en-US" sz="3200" b="1" dirty="0">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DFKai-SB" panose="03000509000000000000" pitchFamily="65" charset="-120"/>
                          <a:cs typeface="Times New Roman" panose="02020603050405020304" pitchFamily="18" charset="0"/>
                        </a:rPr>
                        <a:t>Don’t be arrogant</a:t>
                      </a:r>
                      <a:endParaRPr lang="en-US" sz="3200" b="1" dirty="0">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DFKai-SB" panose="03000509000000000000" pitchFamily="65" charset="-120"/>
                          <a:cs typeface="Times New Roman" panose="02020603050405020304" pitchFamily="18" charset="0"/>
                        </a:rPr>
                        <a:t>Don’t hurt others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Don’t oppress others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Don’t sought worldly things excessively</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Be kind to others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Don’t do things with the wrong motives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rPr>
                        <a:t>Then you can reduce conflict among people</a:t>
                      </a:r>
                      <a:endParaRPr lang="en-US" sz="3200" b="1" dirty="0">
                        <a:solidFill>
                          <a:schemeClr val="tx1">
                            <a:lumMod val="65000"/>
                          </a:schemeClr>
                        </a:solidFill>
                        <a:effectLst/>
                        <a:latin typeface="Arial Narrow" panose="020B0606020202030204" pitchFamily="34" charset="0"/>
                        <a:ea typeface="DFKai-SB" panose="03000509000000000000" pitchFamily="65"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3398494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5816977"/>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十誡中的最後五誡也在幫助我們減少人與人的衝突。</a:t>
            </a:r>
            <a:endParaRPr lang="en-US" altLang="zh-TW" sz="5800" b="1" kern="1000" spc="-50" dirty="0">
              <a:latin typeface="DFKai-SB" panose="03000509000000000000" pitchFamily="65" charset="-120"/>
              <a:ea typeface="DFKai-SB" panose="03000509000000000000" pitchFamily="65" charset="-120"/>
            </a:endParaRPr>
          </a:p>
          <a:p>
            <a:endParaRPr lang="en-US" altLang="zh-TW" sz="2400" b="1" kern="1000" spc="-50" dirty="0">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The last five of the Ten Commandments are also there to reduce personal conflicts.</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261404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13018949"/>
          </a:xfrm>
          <a:prstGeom prst="rect">
            <a:avLst/>
          </a:prstGeom>
        </p:spPr>
        <p:txBody>
          <a:bodyPr wrap="square">
            <a:spAutoFit/>
          </a:bodyPr>
          <a:lstStyle/>
          <a:p>
            <a:r>
              <a:rPr lang="en-US" altLang="zh-TW" sz="6000" b="1" kern="1000" spc="-50" dirty="0">
                <a:latin typeface="+mj-lt"/>
                <a:ea typeface="DFKai-SB" panose="03000509000000000000" pitchFamily="65" charset="-120"/>
              </a:rPr>
              <a:t>Matthew 22:37-40</a:t>
            </a:r>
          </a:p>
          <a:p>
            <a:r>
              <a:rPr lang="en-US" altLang="zh-TW" sz="6000" b="1" kern="1000" spc="-50" dirty="0">
                <a:latin typeface="+mj-lt"/>
                <a:ea typeface="DFKai-SB" panose="03000509000000000000" pitchFamily="65" charset="-120"/>
              </a:rPr>
              <a:t>Jesus replied: “‘Love the Lord your God with all your heart and with all your soul and with all your </a:t>
            </a:r>
            <a:r>
              <a:rPr lang="en-US" altLang="zh-TW" sz="6000" b="1" kern="1000" spc="-50" err="1">
                <a:latin typeface="+mj-lt"/>
                <a:ea typeface="DFKai-SB" panose="03000509000000000000" pitchFamily="65" charset="-120"/>
              </a:rPr>
              <a:t>mind</a:t>
            </a:r>
            <a:r>
              <a:rPr lang="en-US" altLang="zh-TW" sz="6000" b="1" kern="1000" spc="-50">
                <a:latin typeface="+mj-lt"/>
                <a:ea typeface="DFKai-SB" panose="03000509000000000000" pitchFamily="65" charset="-120"/>
              </a:rPr>
              <a:t>.’  This </a:t>
            </a:r>
            <a:r>
              <a:rPr lang="en-US" altLang="zh-TW" sz="6000" b="1" kern="1000" spc="-50" dirty="0">
                <a:latin typeface="+mj-lt"/>
                <a:ea typeface="DFKai-SB" panose="03000509000000000000" pitchFamily="65" charset="-120"/>
              </a:rPr>
              <a:t>is the first and greatest commandment. </a:t>
            </a:r>
          </a:p>
          <a:p>
            <a:endParaRPr lang="en-US" altLang="zh-TW" sz="6000" b="1" kern="1000" spc="-50" dirty="0">
              <a:latin typeface="+mj-lt"/>
              <a:ea typeface="DFKai-SB" panose="03000509000000000000" pitchFamily="65" charset="-120"/>
            </a:endParaRPr>
          </a:p>
          <a:p>
            <a:r>
              <a:rPr lang="en-US" altLang="zh-TW" sz="6000" b="1" kern="1000" spc="-50" dirty="0">
                <a:latin typeface="+mj-lt"/>
                <a:ea typeface="DFKai-SB" panose="03000509000000000000" pitchFamily="65" charset="-120"/>
              </a:rPr>
              <a:t> And the second is like it: ‘Love your neighbor as </a:t>
            </a:r>
            <a:r>
              <a:rPr lang="en-US" altLang="zh-TW" sz="6000" b="1" kern="1000" spc="-50" err="1">
                <a:latin typeface="+mj-lt"/>
                <a:ea typeface="DFKai-SB" panose="03000509000000000000" pitchFamily="65" charset="-120"/>
              </a:rPr>
              <a:t>yourself</a:t>
            </a:r>
            <a:r>
              <a:rPr lang="en-US" altLang="zh-TW" sz="6000" b="1" kern="1000" spc="-50">
                <a:latin typeface="+mj-lt"/>
                <a:ea typeface="DFKai-SB" panose="03000509000000000000" pitchFamily="65" charset="-120"/>
              </a:rPr>
              <a:t>.’  All </a:t>
            </a:r>
            <a:r>
              <a:rPr lang="en-US" altLang="zh-TW" sz="6000" b="1" kern="1000" spc="-50" dirty="0">
                <a:latin typeface="+mj-lt"/>
                <a:ea typeface="DFKai-SB" panose="03000509000000000000" pitchFamily="65" charset="-120"/>
              </a:rPr>
              <a:t>the Law and the Prophets hang on these two commandments.”</a:t>
            </a:r>
          </a:p>
        </p:txBody>
      </p:sp>
    </p:spTree>
    <p:extLst>
      <p:ext uri="{BB962C8B-B14F-4D97-AF65-F5344CB8AC3E}">
        <p14:creationId xmlns:p14="http://schemas.microsoft.com/office/powerpoint/2010/main" val="949105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17450931"/>
          </a:xfrm>
          <a:prstGeom prst="rect">
            <a:avLst/>
          </a:prstGeom>
        </p:spPr>
        <p:txBody>
          <a:bodyPr wrap="square">
            <a:spAutoFit/>
          </a:bodyPr>
          <a:lstStyle/>
          <a:p>
            <a:r>
              <a:rPr lang="zh-TW" altLang="en-US" sz="5800" b="1" kern="1000" spc="-50" dirty="0">
                <a:latin typeface="+mj-lt"/>
                <a:ea typeface="DFKai-SB" panose="03000509000000000000" pitchFamily="65" charset="-120"/>
              </a:rPr>
              <a:t>出埃及記 </a:t>
            </a:r>
            <a:r>
              <a:rPr lang="en-US" altLang="zh-TW" sz="5800" b="1" kern="1000" spc="-50" dirty="0">
                <a:latin typeface="+mj-lt"/>
                <a:ea typeface="DFKai-SB" panose="03000509000000000000" pitchFamily="65" charset="-120"/>
              </a:rPr>
              <a:t>Exodus 20:13-17</a:t>
            </a:r>
          </a:p>
          <a:p>
            <a:endParaRPr lang="en-US" altLang="zh-TW" sz="2400" b="1" kern="1000" spc="-50" dirty="0">
              <a:latin typeface="+mj-lt"/>
              <a:ea typeface="DFKai-SB" panose="03000509000000000000" pitchFamily="65" charset="-120"/>
            </a:endParaRPr>
          </a:p>
          <a:p>
            <a:r>
              <a:rPr lang="en-US" altLang="zh-TW" sz="5800" b="1" kern="1000" spc="-50" dirty="0">
                <a:latin typeface="+mj-lt"/>
                <a:ea typeface="DFKai-SB" panose="03000509000000000000" pitchFamily="65" charset="-120"/>
              </a:rPr>
              <a:t>6.</a:t>
            </a:r>
            <a:r>
              <a:rPr lang="zh-TW" altLang="en-US" sz="5800" b="1" kern="1000" spc="-50" dirty="0">
                <a:latin typeface="DFKai-SB" panose="03000509000000000000" pitchFamily="65" charset="-120"/>
                <a:ea typeface="DFKai-SB" panose="03000509000000000000" pitchFamily="65" charset="-120"/>
              </a:rPr>
              <a:t>不可殺人。</a:t>
            </a:r>
          </a:p>
          <a:p>
            <a:r>
              <a:rPr lang="en-US" altLang="zh-TW" sz="5800" b="1" kern="1000" spc="-50" dirty="0">
                <a:ea typeface="DFKai-SB" panose="03000509000000000000" pitchFamily="65" charset="-120"/>
                <a:cs typeface="Times New Roman" panose="02020603050405020304" pitchFamily="18" charset="0"/>
              </a:rPr>
              <a:t>You shall not murder.</a:t>
            </a:r>
          </a:p>
          <a:p>
            <a:endParaRPr lang="en-US" altLang="zh-TW" sz="2400" b="1" kern="1000" spc="-50" dirty="0">
              <a:ea typeface="DFKai-SB" panose="03000509000000000000" pitchFamily="65" charset="-120"/>
            </a:endParaRPr>
          </a:p>
          <a:p>
            <a:r>
              <a:rPr lang="en-US" altLang="zh-TW" sz="5800" b="1" kern="1000" spc="-50" dirty="0">
                <a:latin typeface="+mj-lt"/>
                <a:ea typeface="DFKai-SB" panose="03000509000000000000" pitchFamily="65" charset="-120"/>
              </a:rPr>
              <a:t>7.</a:t>
            </a:r>
            <a:r>
              <a:rPr lang="zh-TW" altLang="en-US" sz="5800" b="1" kern="1000" spc="-50" dirty="0">
                <a:latin typeface="DFKai-SB" panose="03000509000000000000" pitchFamily="65" charset="-120"/>
                <a:ea typeface="DFKai-SB" panose="03000509000000000000" pitchFamily="65" charset="-120"/>
              </a:rPr>
              <a:t>不可姦淫。</a:t>
            </a:r>
          </a:p>
          <a:p>
            <a:r>
              <a:rPr lang="en-US" altLang="zh-TW" sz="5800" b="1" kern="1000" spc="-50" dirty="0">
                <a:ea typeface="DFKai-SB" panose="03000509000000000000" pitchFamily="65" charset="-120"/>
                <a:cs typeface="Times New Roman" panose="02020603050405020304" pitchFamily="18" charset="0"/>
              </a:rPr>
              <a:t>You shall not commit adultery.</a:t>
            </a:r>
          </a:p>
          <a:p>
            <a:endParaRPr lang="zh-TW" altLang="en-US" sz="58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8.</a:t>
            </a:r>
            <a:r>
              <a:rPr lang="zh-TW" altLang="en-US" sz="5800" b="1" kern="1000" spc="-50" dirty="0">
                <a:latin typeface="DFKai-SB" panose="03000509000000000000" pitchFamily="65" charset="-120"/>
                <a:ea typeface="DFKai-SB" panose="03000509000000000000" pitchFamily="65" charset="-120"/>
              </a:rPr>
              <a:t>不可偷盜。</a:t>
            </a:r>
          </a:p>
          <a:p>
            <a:r>
              <a:rPr lang="en-US" altLang="zh-TW" sz="5800" b="1" kern="1000" spc="-50" dirty="0">
                <a:ea typeface="DFKai-SB" panose="03000509000000000000" pitchFamily="65" charset="-120"/>
                <a:cs typeface="Times New Roman" panose="02020603050405020304" pitchFamily="18" charset="0"/>
              </a:rPr>
              <a:t>You shall not steal.</a:t>
            </a:r>
          </a:p>
          <a:p>
            <a:endParaRPr lang="zh-TW" altLang="en-US" sz="58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9.</a:t>
            </a:r>
            <a:r>
              <a:rPr lang="zh-TW" altLang="en-US" sz="5800" b="1" kern="1000" spc="-50" dirty="0">
                <a:latin typeface="DFKai-SB" panose="03000509000000000000" pitchFamily="65" charset="-120"/>
                <a:ea typeface="DFKai-SB" panose="03000509000000000000" pitchFamily="65" charset="-120"/>
              </a:rPr>
              <a:t>不可作假見證陷害人。</a:t>
            </a:r>
          </a:p>
          <a:p>
            <a:r>
              <a:rPr lang="en-US" altLang="zh-TW" sz="5800" b="1" kern="1000" spc="-50" dirty="0">
                <a:ea typeface="DFKai-SB" panose="03000509000000000000" pitchFamily="65" charset="-120"/>
                <a:cs typeface="Times New Roman" panose="02020603050405020304" pitchFamily="18" charset="0"/>
              </a:rPr>
              <a:t>You shall not give false testimony against your neighbor.</a:t>
            </a:r>
          </a:p>
          <a:p>
            <a:endParaRPr lang="zh-TW" altLang="en-US" sz="58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10.</a:t>
            </a:r>
            <a:r>
              <a:rPr lang="zh-TW" altLang="en-US" sz="5800" b="1" kern="1000" spc="-50" dirty="0">
                <a:latin typeface="DFKai-SB" panose="03000509000000000000" pitchFamily="65" charset="-120"/>
                <a:ea typeface="DFKai-SB" panose="03000509000000000000" pitchFamily="65" charset="-120"/>
              </a:rPr>
              <a:t>不可貪戀他人的</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東西</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a:t>
            </a:r>
            <a:endParaRPr lang="en-US" altLang="zh-TW" sz="5800" b="1" kern="1000" spc="-50" dirty="0">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You shall not covet your neighbor’s [things].</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1079399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9387185"/>
          </a:xfrm>
          <a:prstGeom prst="rect">
            <a:avLst/>
          </a:prstGeom>
        </p:spPr>
        <p:txBody>
          <a:bodyPr wrap="square">
            <a:spAutoFit/>
          </a:bodyPr>
          <a:lstStyle/>
          <a:p>
            <a:r>
              <a:rPr lang="en-US" altLang="zh-TW" sz="5800" b="1" kern="1000" spc="-50" dirty="0">
                <a:latin typeface="+mj-lt"/>
                <a:ea typeface="DFKai-SB" panose="03000509000000000000" pitchFamily="65" charset="-120"/>
              </a:rPr>
              <a:t>8.</a:t>
            </a:r>
            <a:r>
              <a:rPr lang="zh-TW" altLang="en-US" sz="5800" b="1" kern="1000" spc="-50" dirty="0">
                <a:latin typeface="DFKai-SB" panose="03000509000000000000" pitchFamily="65" charset="-120"/>
                <a:ea typeface="DFKai-SB" panose="03000509000000000000" pitchFamily="65" charset="-120"/>
              </a:rPr>
              <a:t>不可偷盜。</a:t>
            </a:r>
          </a:p>
          <a:p>
            <a:r>
              <a:rPr lang="en-US" altLang="zh-TW" sz="5800" b="1" kern="1000" spc="-50" dirty="0">
                <a:ea typeface="DFKai-SB" panose="03000509000000000000" pitchFamily="65" charset="-120"/>
                <a:cs typeface="Times New Roman" panose="02020603050405020304" pitchFamily="18" charset="0"/>
              </a:rPr>
              <a:t>You shall not steal.</a:t>
            </a:r>
          </a:p>
          <a:p>
            <a:endParaRPr lang="zh-TW" altLang="en-US" sz="24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9.</a:t>
            </a:r>
            <a:r>
              <a:rPr lang="zh-TW" altLang="en-US" sz="5800" b="1" kern="1000" spc="-50" dirty="0">
                <a:latin typeface="DFKai-SB" panose="03000509000000000000" pitchFamily="65" charset="-120"/>
                <a:ea typeface="DFKai-SB" panose="03000509000000000000" pitchFamily="65" charset="-120"/>
              </a:rPr>
              <a:t>不可作假見證陷害人。</a:t>
            </a:r>
          </a:p>
          <a:p>
            <a:r>
              <a:rPr lang="en-US" altLang="zh-TW" sz="5800" b="1" kern="1000" spc="-50" dirty="0">
                <a:ea typeface="DFKai-SB" panose="03000509000000000000" pitchFamily="65" charset="-120"/>
                <a:cs typeface="Times New Roman" panose="02020603050405020304" pitchFamily="18" charset="0"/>
              </a:rPr>
              <a:t>You shall not give false testimony against your neighbor.</a:t>
            </a:r>
          </a:p>
          <a:p>
            <a:endParaRPr lang="zh-TW" altLang="en-US" sz="5800" b="1" kern="1000" spc="-50" dirty="0">
              <a:latin typeface="DFKai-SB" panose="03000509000000000000" pitchFamily="65" charset="-120"/>
              <a:ea typeface="DFKai-SB" panose="03000509000000000000" pitchFamily="65" charset="-120"/>
            </a:endParaRPr>
          </a:p>
          <a:p>
            <a:r>
              <a:rPr lang="en-US" altLang="zh-TW" sz="5800" b="1" kern="1000" spc="-50" dirty="0">
                <a:latin typeface="+mj-lt"/>
                <a:ea typeface="DFKai-SB" panose="03000509000000000000" pitchFamily="65" charset="-120"/>
              </a:rPr>
              <a:t>10.</a:t>
            </a:r>
            <a:r>
              <a:rPr lang="zh-TW" altLang="en-US" sz="5800" b="1" kern="1000" spc="-50" dirty="0">
                <a:latin typeface="DFKai-SB" panose="03000509000000000000" pitchFamily="65" charset="-120"/>
                <a:ea typeface="DFKai-SB" panose="03000509000000000000" pitchFamily="65" charset="-120"/>
              </a:rPr>
              <a:t>不可貪戀他人的</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東西</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a:t>
            </a:r>
            <a:endParaRPr lang="en-US" altLang="zh-TW" sz="5800" b="1" kern="1000" spc="-50" dirty="0">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You shall not covet your neighbor’s [things].</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419499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3662541"/>
          </a:xfrm>
          <a:prstGeom prst="rect">
            <a:avLst/>
          </a:prstGeom>
        </p:spPr>
        <p:txBody>
          <a:bodyPr wrap="square">
            <a:spAutoFit/>
          </a:bodyPr>
          <a:lstStyle/>
          <a:p>
            <a:r>
              <a:rPr lang="en-US" altLang="zh-TW" sz="5800" b="1" kern="1000" spc="-50" dirty="0">
                <a:latin typeface="+mj-lt"/>
                <a:ea typeface="DFKai-SB" panose="03000509000000000000" pitchFamily="65" charset="-120"/>
              </a:rPr>
              <a:t>10.</a:t>
            </a:r>
            <a:r>
              <a:rPr lang="zh-TW" altLang="en-US" sz="5800" b="1" kern="1000" spc="-50" dirty="0">
                <a:latin typeface="DFKai-SB" panose="03000509000000000000" pitchFamily="65" charset="-120"/>
                <a:ea typeface="DFKai-SB" panose="03000509000000000000" pitchFamily="65" charset="-120"/>
              </a:rPr>
              <a:t>不可貪戀他人的</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東西</a:t>
            </a:r>
            <a:r>
              <a:rPr lang="en-US" altLang="zh-TW" sz="5800" b="1" kern="1000" spc="-50" dirty="0">
                <a:latin typeface="DFKai-SB" panose="03000509000000000000" pitchFamily="65" charset="-120"/>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a:t>
            </a:r>
            <a:endParaRPr lang="en-US" altLang="zh-TW" sz="5800" b="1" kern="1000" spc="-50" dirty="0">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You shall not covet your neighbor’s [things].</a:t>
            </a:r>
          </a:p>
          <a:p>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3851356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5816977"/>
          </a:xfrm>
          <a:prstGeom prst="rect">
            <a:avLst/>
          </a:prstGeom>
        </p:spPr>
        <p:txBody>
          <a:bodyPr wrap="square">
            <a:spAutoFit/>
          </a:bodyPr>
          <a:lstStyle/>
          <a:p>
            <a:r>
              <a:rPr lang="zh-TW" altLang="en-US" sz="5800" b="1" kern="1000" spc="-50" dirty="0">
                <a:latin typeface="+mj-lt"/>
                <a:ea typeface="DFKai-SB" panose="03000509000000000000" pitchFamily="65" charset="-120"/>
                <a:cs typeface="Times New Roman" panose="02020603050405020304" pitchFamily="18" charset="0"/>
              </a:rPr>
              <a:t>但是光只是不傷害他人是不夠的</a:t>
            </a:r>
            <a:r>
              <a:rPr lang="zh-TW" altLang="en-US" sz="5800" b="1" kern="1000" spc="-50" dirty="0">
                <a:latin typeface="DFKai-SB" panose="03000509000000000000" pitchFamily="65" charset="-120"/>
                <a:ea typeface="DFKai-SB" panose="03000509000000000000" pitchFamily="65" charset="-120"/>
              </a:rPr>
              <a:t>。耶穌教導我們要積極的去愛別人。</a:t>
            </a:r>
            <a:endParaRPr lang="en-US" altLang="zh-TW" sz="5800" b="1" kern="1000" spc="-50" dirty="0">
              <a:latin typeface="DFKai-SB" panose="03000509000000000000" pitchFamily="65" charset="-120"/>
              <a:ea typeface="DFKai-SB" panose="03000509000000000000" pitchFamily="65" charset="-120"/>
            </a:endParaRPr>
          </a:p>
          <a:p>
            <a:endParaRPr lang="en-US" altLang="zh-TW" sz="2400" b="1" kern="1000" spc="-50" dirty="0">
              <a:latin typeface="+mj-lt"/>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But just not harming others is not enough.  Jesus taught us to actively love others.</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2261497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6555641"/>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太</a:t>
            </a:r>
            <a:r>
              <a:rPr lang="en-US" altLang="zh-TW" sz="6000" b="1" kern="1000" spc="-50" dirty="0">
                <a:latin typeface="+mj-lt"/>
                <a:ea typeface="DFKai-SB" panose="03000509000000000000" pitchFamily="65" charset="-120"/>
              </a:rPr>
              <a:t>22:37-40 - </a:t>
            </a:r>
            <a:r>
              <a:rPr lang="zh-TW" altLang="en-US" sz="6000" b="1" kern="1000" spc="-50" dirty="0">
                <a:latin typeface="DFKai-SB" panose="03000509000000000000" pitchFamily="65" charset="-120"/>
                <a:ea typeface="DFKai-SB" panose="03000509000000000000" pitchFamily="65" charset="-120"/>
              </a:rPr>
              <a:t>耶穌對他說</a:t>
            </a:r>
            <a:r>
              <a:rPr lang="en-US" altLang="zh-TW" sz="6000" b="1" kern="1000" spc="-50" dirty="0">
                <a:latin typeface="DFKai-SB" panose="03000509000000000000" pitchFamily="65" charset="-120"/>
                <a:ea typeface="DFKai-SB" panose="03000509000000000000" pitchFamily="65" charset="-120"/>
              </a:rPr>
              <a:t>:</a:t>
            </a:r>
            <a:r>
              <a:rPr lang="zh-TW" altLang="en-US" sz="6000" b="1" kern="1000" spc="-50" dirty="0">
                <a:latin typeface="DFKai-SB" panose="03000509000000000000" pitchFamily="65" charset="-120"/>
                <a:ea typeface="DFKai-SB" panose="03000509000000000000" pitchFamily="65" charset="-120"/>
              </a:rPr>
              <a:t>「你要盡心、盡性、盡意愛主你的神。這是誡命中的第一，且是最大的。其次也相仿，就是要愛人如己。這兩條誡命是律法和先知一切道理的總綱。」</a:t>
            </a:r>
            <a:endParaRPr lang="en-US" altLang="zh-TW"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2541313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13018949"/>
          </a:xfrm>
          <a:prstGeom prst="rect">
            <a:avLst/>
          </a:prstGeom>
        </p:spPr>
        <p:txBody>
          <a:bodyPr wrap="square">
            <a:spAutoFit/>
          </a:bodyPr>
          <a:lstStyle/>
          <a:p>
            <a:r>
              <a:rPr lang="en-US" altLang="zh-TW" sz="6000" b="1" kern="1000" spc="-50" dirty="0">
                <a:latin typeface="+mj-lt"/>
                <a:ea typeface="DFKai-SB" panose="03000509000000000000" pitchFamily="65" charset="-120"/>
              </a:rPr>
              <a:t>Matthew 22:37-40</a:t>
            </a:r>
          </a:p>
          <a:p>
            <a:r>
              <a:rPr lang="en-US" altLang="zh-TW" sz="6000" b="1" kern="1000" spc="-50" dirty="0">
                <a:latin typeface="+mj-lt"/>
                <a:ea typeface="DFKai-SB" panose="03000509000000000000" pitchFamily="65" charset="-120"/>
              </a:rPr>
              <a:t>Jesus replied: “‘Love the Lord your God with all your heart and with all your soul and with all your </a:t>
            </a:r>
            <a:r>
              <a:rPr lang="en-US" altLang="zh-TW" sz="6000" b="1" kern="1000" spc="-50" err="1">
                <a:latin typeface="+mj-lt"/>
                <a:ea typeface="DFKai-SB" panose="03000509000000000000" pitchFamily="65" charset="-120"/>
              </a:rPr>
              <a:t>mind</a:t>
            </a:r>
            <a:r>
              <a:rPr lang="en-US" altLang="zh-TW" sz="6000" b="1" kern="1000" spc="-50">
                <a:latin typeface="+mj-lt"/>
                <a:ea typeface="DFKai-SB" panose="03000509000000000000" pitchFamily="65" charset="-120"/>
              </a:rPr>
              <a:t>.’  This </a:t>
            </a:r>
            <a:r>
              <a:rPr lang="en-US" altLang="zh-TW" sz="6000" b="1" kern="1000" spc="-50" dirty="0">
                <a:latin typeface="+mj-lt"/>
                <a:ea typeface="DFKai-SB" panose="03000509000000000000" pitchFamily="65" charset="-120"/>
              </a:rPr>
              <a:t>is the first and greatest commandment. </a:t>
            </a:r>
          </a:p>
          <a:p>
            <a:endParaRPr lang="en-US" altLang="zh-TW" sz="6000" b="1" kern="1000" spc="-50" dirty="0">
              <a:latin typeface="+mj-lt"/>
              <a:ea typeface="DFKai-SB" panose="03000509000000000000" pitchFamily="65" charset="-120"/>
            </a:endParaRPr>
          </a:p>
          <a:p>
            <a:r>
              <a:rPr lang="en-US" altLang="zh-TW" sz="6000" b="1" kern="1000" spc="-50" dirty="0">
                <a:latin typeface="+mj-lt"/>
                <a:ea typeface="DFKai-SB" panose="03000509000000000000" pitchFamily="65" charset="-120"/>
              </a:rPr>
              <a:t> And the second is like it: ‘Love your neighbor as </a:t>
            </a:r>
            <a:r>
              <a:rPr lang="en-US" altLang="zh-TW" sz="6000" b="1" kern="1000" spc="-50" err="1">
                <a:latin typeface="+mj-lt"/>
                <a:ea typeface="DFKai-SB" panose="03000509000000000000" pitchFamily="65" charset="-120"/>
              </a:rPr>
              <a:t>yourself</a:t>
            </a:r>
            <a:r>
              <a:rPr lang="en-US" altLang="zh-TW" sz="6000" b="1" kern="1000" spc="-50">
                <a:latin typeface="+mj-lt"/>
                <a:ea typeface="DFKai-SB" panose="03000509000000000000" pitchFamily="65" charset="-120"/>
              </a:rPr>
              <a:t>.’  All </a:t>
            </a:r>
            <a:r>
              <a:rPr lang="en-US" altLang="zh-TW" sz="6000" b="1" kern="1000" spc="-50" dirty="0">
                <a:latin typeface="+mj-lt"/>
                <a:ea typeface="DFKai-SB" panose="03000509000000000000" pitchFamily="65" charset="-120"/>
              </a:rPr>
              <a:t>the Law and the Prophets hang on these two commandments.”</a:t>
            </a:r>
          </a:p>
        </p:txBody>
      </p:sp>
    </p:spTree>
    <p:extLst>
      <p:ext uri="{BB962C8B-B14F-4D97-AF65-F5344CB8AC3E}">
        <p14:creationId xmlns:p14="http://schemas.microsoft.com/office/powerpoint/2010/main" val="598788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5816977"/>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馬太福音 </a:t>
            </a:r>
            <a:r>
              <a:rPr lang="en-US" altLang="zh-TW" sz="5800" b="1" kern="1000" spc="-50" dirty="0">
                <a:ea typeface="DFKai-SB" panose="03000509000000000000" pitchFamily="65" charset="-120"/>
              </a:rPr>
              <a:t>5:9b -</a:t>
            </a:r>
          </a:p>
          <a:p>
            <a:r>
              <a:rPr lang="en-US" altLang="zh-TW" sz="5800" b="1" kern="1000" spc="-50" dirty="0">
                <a:latin typeface="+mj-lt"/>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必稱為神的兒子</a:t>
            </a:r>
            <a:r>
              <a:rPr lang="en-US" altLang="zh-TW" sz="5800" b="1" kern="1000" spc="-50" dirty="0">
                <a:ea typeface="DFKai-SB" panose="03000509000000000000" pitchFamily="65" charset="-120"/>
              </a:rPr>
              <a:t>” =</a:t>
            </a:r>
          </a:p>
          <a:p>
            <a:r>
              <a:rPr lang="zh-TW" altLang="en-US" sz="5800" b="1" kern="1000" spc="-50" dirty="0">
                <a:ea typeface="DFKai-SB" panose="03000509000000000000" pitchFamily="65" charset="-120"/>
              </a:rPr>
              <a:t>你的性格就像神</a:t>
            </a:r>
            <a:endParaRPr lang="en-US" altLang="zh-TW" sz="5800" b="1" kern="1000" spc="-50" dirty="0">
              <a:ea typeface="DFKai-SB" panose="03000509000000000000" pitchFamily="65" charset="-120"/>
              <a:cs typeface="Times New Roman" panose="02020603050405020304" pitchFamily="18" charset="0"/>
            </a:endParaRPr>
          </a:p>
          <a:p>
            <a:endParaRPr lang="en-US" altLang="zh-TW" sz="2400" b="1" kern="1000" spc="-50" dirty="0">
              <a:ea typeface="DFKai-SB" panose="03000509000000000000" pitchFamily="65" charset="-120"/>
              <a:cs typeface="Times New Roman" panose="02020603050405020304" pitchFamily="18" charset="0"/>
            </a:endParaRPr>
          </a:p>
          <a:p>
            <a:r>
              <a:rPr lang="en-US" altLang="zh-TW" sz="5800" b="1" kern="1000" spc="-50" dirty="0">
                <a:latin typeface="+mj-lt"/>
                <a:ea typeface="DFKai-SB" panose="03000509000000000000" pitchFamily="65" charset="-120"/>
                <a:cs typeface="Times New Roman" panose="02020603050405020304" pitchFamily="18" charset="0"/>
              </a:rPr>
              <a:t>Matthew 5:9b -</a:t>
            </a:r>
          </a:p>
          <a:p>
            <a:r>
              <a:rPr lang="en-US" altLang="zh-TW" sz="5800" b="1" kern="1000" spc="-50" dirty="0">
                <a:latin typeface="+mj-lt"/>
                <a:ea typeface="DFKai-SB" panose="03000509000000000000" pitchFamily="65" charset="-120"/>
                <a:cs typeface="Times New Roman" panose="02020603050405020304" pitchFamily="18" charset="0"/>
              </a:rPr>
              <a:t>“Be called the sons of God” = Your character is like God</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3673479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281539"/>
            <a:ext cx="8222974" cy="5632311"/>
          </a:xfrm>
          <a:prstGeom prst="rect">
            <a:avLst/>
          </a:prstGeom>
        </p:spPr>
        <p:txBody>
          <a:bodyPr wrap="square">
            <a:spAutoFit/>
          </a:bodyPr>
          <a:lstStyle/>
          <a:p>
            <a:pPr lvl="0"/>
            <a:r>
              <a:rPr lang="zh-TW" altLang="en-US" sz="6000" b="1" dirty="0">
                <a:latin typeface="+mj-lt"/>
                <a:ea typeface="DFKai-SB" panose="03000509000000000000" pitchFamily="65" charset="-120"/>
              </a:rPr>
              <a:t>以西結書 </a:t>
            </a:r>
            <a:r>
              <a:rPr lang="en-US" altLang="zh-TW" sz="6000" b="1" dirty="0">
                <a:latin typeface="+mj-lt"/>
                <a:ea typeface="DFKai-SB" panose="03000509000000000000" pitchFamily="65" charset="-120"/>
              </a:rPr>
              <a:t>36:26</a:t>
            </a:r>
          </a:p>
          <a:p>
            <a:pPr lvl="0"/>
            <a:r>
              <a:rPr lang="zh-TW" altLang="en-US" sz="6000" b="1" dirty="0">
                <a:latin typeface="+mj-lt"/>
                <a:ea typeface="DFKai-SB" panose="03000509000000000000" pitchFamily="65" charset="-120"/>
              </a:rPr>
              <a:t>主耶和華如此說：我也要賜給你們一個新心，將新靈放在你們裡面，又從你們的肉體中除掉石心，賜給你們肉心。</a:t>
            </a:r>
            <a:endParaRPr lang="en-US" sz="5000" b="1" dirty="0">
              <a:latin typeface="+mj-lt"/>
              <a:ea typeface="DFKai-SB" panose="03000509000000000000" pitchFamily="65" charset="-120"/>
            </a:endParaRPr>
          </a:p>
        </p:txBody>
      </p:sp>
    </p:spTree>
    <p:extLst>
      <p:ext uri="{BB962C8B-B14F-4D97-AF65-F5344CB8AC3E}">
        <p14:creationId xmlns:p14="http://schemas.microsoft.com/office/powerpoint/2010/main" val="2210911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366623"/>
            <a:ext cx="8484704" cy="6124754"/>
          </a:xfrm>
          <a:prstGeom prst="rect">
            <a:avLst/>
          </a:prstGeom>
        </p:spPr>
        <p:txBody>
          <a:bodyPr wrap="square">
            <a:spAutoFit/>
          </a:bodyPr>
          <a:lstStyle/>
          <a:p>
            <a:r>
              <a:rPr lang="en-US" sz="5600" b="1" dirty="0">
                <a:ea typeface="DFKai-SB" panose="03000509000000000000" pitchFamily="65" charset="-120"/>
              </a:rPr>
              <a:t>Ezekiel 36:26</a:t>
            </a:r>
          </a:p>
          <a:p>
            <a:pPr lvl="0"/>
            <a:r>
              <a:rPr lang="en-US" sz="5600" b="1" dirty="0">
                <a:latin typeface="+mj-lt"/>
                <a:ea typeface="DFKai-SB" panose="03000509000000000000" pitchFamily="65" charset="-120"/>
              </a:rPr>
              <a:t>The Lord said, “ I will give you a new heart and put a new spirit in you; I will remove from you your heart of stone and give you a heart of flesh.”</a:t>
            </a:r>
          </a:p>
        </p:txBody>
      </p:sp>
    </p:spTree>
    <p:extLst>
      <p:ext uri="{BB962C8B-B14F-4D97-AF65-F5344CB8AC3E}">
        <p14:creationId xmlns:p14="http://schemas.microsoft.com/office/powerpoint/2010/main" val="845196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12095619"/>
          </a:xfrm>
          <a:prstGeom prst="rect">
            <a:avLst/>
          </a:prstGeom>
        </p:spPr>
        <p:txBody>
          <a:bodyPr wrap="square">
            <a:spAutoFit/>
          </a:bodyPr>
          <a:lstStyle/>
          <a:p>
            <a:pPr lvl="0"/>
            <a:r>
              <a:rPr lang="zh-TW" altLang="en-US" sz="6000" b="1" dirty="0">
                <a:latin typeface="+mj-lt"/>
                <a:ea typeface="DFKai-SB" panose="03000509000000000000" pitchFamily="65" charset="-120"/>
              </a:rPr>
              <a:t>以弗所書 </a:t>
            </a:r>
            <a:r>
              <a:rPr lang="en-US" altLang="zh-TW" sz="6000" b="1" dirty="0">
                <a:latin typeface="+mj-lt"/>
                <a:ea typeface="DFKai-SB" panose="03000509000000000000" pitchFamily="65" charset="-120"/>
              </a:rPr>
              <a:t>4:21-24</a:t>
            </a:r>
          </a:p>
          <a:p>
            <a:pPr lvl="0"/>
            <a:r>
              <a:rPr lang="zh-TW" altLang="en-US" sz="6000" b="1" dirty="0">
                <a:latin typeface="+mj-lt"/>
                <a:ea typeface="DFKai-SB" panose="03000509000000000000" pitchFamily="65" charset="-120"/>
              </a:rPr>
              <a:t>如果你們聽過他的道，領了他的教導，學了他的真理，就要脫去你們從前行為上的舊人，這舊人是因私慾的迷惑漸漸變壞的； </a:t>
            </a:r>
            <a:endParaRPr lang="en-US" altLang="zh-TW" sz="6000" b="1" dirty="0">
              <a:latin typeface="+mj-lt"/>
              <a:ea typeface="DFKai-SB" panose="03000509000000000000" pitchFamily="65" charset="-120"/>
            </a:endParaRPr>
          </a:p>
          <a:p>
            <a:pPr lvl="0"/>
            <a:endParaRPr lang="en-US" altLang="zh-TW" sz="6000" b="1" dirty="0">
              <a:latin typeface="+mj-lt"/>
              <a:ea typeface="DFKai-SB" panose="03000509000000000000" pitchFamily="65" charset="-120"/>
            </a:endParaRPr>
          </a:p>
          <a:p>
            <a:pPr lvl="0"/>
            <a:r>
              <a:rPr lang="zh-TW" altLang="en-US" sz="6000" b="1" dirty="0">
                <a:latin typeface="+mj-lt"/>
                <a:ea typeface="DFKai-SB" panose="03000509000000000000" pitchFamily="65" charset="-120"/>
              </a:rPr>
              <a:t>又要將你們的心志改換一新，</a:t>
            </a:r>
            <a:r>
              <a:rPr lang="en-US" altLang="zh-TW" sz="6000" b="1" dirty="0">
                <a:latin typeface="+mj-lt"/>
                <a:ea typeface="DFKai-SB" panose="03000509000000000000" pitchFamily="65" charset="-120"/>
              </a:rPr>
              <a:t> </a:t>
            </a:r>
            <a:r>
              <a:rPr lang="zh-TW" altLang="en-US" sz="6000" b="1" dirty="0">
                <a:latin typeface="+mj-lt"/>
                <a:ea typeface="DFKai-SB" panose="03000509000000000000" pitchFamily="65" charset="-120"/>
              </a:rPr>
              <a:t>並且穿上新人，這新人是照著神的形象造的，有真理的仁義和聖潔。</a:t>
            </a:r>
            <a:endParaRPr lang="en-US" sz="5000" b="1" dirty="0">
              <a:latin typeface="+mj-lt"/>
              <a:ea typeface="DFKai-SB" panose="03000509000000000000" pitchFamily="65" charset="-120"/>
            </a:endParaRPr>
          </a:p>
        </p:txBody>
      </p:sp>
    </p:spTree>
    <p:extLst>
      <p:ext uri="{BB962C8B-B14F-4D97-AF65-F5344CB8AC3E}">
        <p14:creationId xmlns:p14="http://schemas.microsoft.com/office/powerpoint/2010/main" val="291712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4" y="182218"/>
            <a:ext cx="8855765" cy="4708981"/>
          </a:xfrm>
          <a:prstGeom prst="rect">
            <a:avLst/>
          </a:prstGeom>
        </p:spPr>
        <p:txBody>
          <a:bodyPr wrap="square">
            <a:spAutoFit/>
          </a:bodyPr>
          <a:lstStyle/>
          <a:p>
            <a:r>
              <a:rPr lang="en-US" altLang="zh-TW" sz="6000" b="1" kern="1000" spc="-50" dirty="0">
                <a:latin typeface="+mj-lt"/>
                <a:ea typeface="DFKai-SB" panose="03000509000000000000" pitchFamily="65" charset="-120"/>
              </a:rPr>
              <a:t>And the second is like it: ‘Love your neighbor as </a:t>
            </a:r>
            <a:r>
              <a:rPr lang="en-US" altLang="zh-TW" sz="6000" b="1" kern="1000" spc="-50" err="1">
                <a:latin typeface="+mj-lt"/>
                <a:ea typeface="DFKai-SB" panose="03000509000000000000" pitchFamily="65" charset="-120"/>
              </a:rPr>
              <a:t>yourself</a:t>
            </a:r>
            <a:r>
              <a:rPr lang="en-US" altLang="zh-TW" sz="6000" b="1" kern="1000" spc="-50">
                <a:latin typeface="+mj-lt"/>
                <a:ea typeface="DFKai-SB" panose="03000509000000000000" pitchFamily="65" charset="-120"/>
              </a:rPr>
              <a:t>.’  All </a:t>
            </a:r>
            <a:r>
              <a:rPr lang="en-US" altLang="zh-TW" sz="6000" b="1" kern="1000" spc="-50" dirty="0">
                <a:latin typeface="+mj-lt"/>
                <a:ea typeface="DFKai-SB" panose="03000509000000000000" pitchFamily="65" charset="-120"/>
              </a:rPr>
              <a:t>the Law and the Prophets hang on these two commandments.”</a:t>
            </a:r>
          </a:p>
        </p:txBody>
      </p:sp>
    </p:spTree>
    <p:extLst>
      <p:ext uri="{BB962C8B-B14F-4D97-AF65-F5344CB8AC3E}">
        <p14:creationId xmlns:p14="http://schemas.microsoft.com/office/powerpoint/2010/main" val="3276727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0513" y="0"/>
            <a:ext cx="8222974" cy="5632311"/>
          </a:xfrm>
          <a:prstGeom prst="rect">
            <a:avLst/>
          </a:prstGeom>
        </p:spPr>
        <p:txBody>
          <a:bodyPr wrap="square">
            <a:spAutoFit/>
          </a:bodyPr>
          <a:lstStyle/>
          <a:p>
            <a:pPr lvl="0"/>
            <a:endParaRPr lang="en-US" altLang="zh-TW" sz="6000" b="1" dirty="0">
              <a:latin typeface="+mj-lt"/>
              <a:ea typeface="DFKai-SB" panose="03000509000000000000" pitchFamily="65" charset="-120"/>
            </a:endParaRPr>
          </a:p>
          <a:p>
            <a:pPr lvl="0"/>
            <a:r>
              <a:rPr lang="zh-TW" altLang="en-US" sz="6000" b="1" dirty="0">
                <a:latin typeface="+mj-lt"/>
                <a:ea typeface="DFKai-SB" panose="03000509000000000000" pitchFamily="65" charset="-120"/>
              </a:rPr>
              <a:t>又要將你們的</a:t>
            </a:r>
            <a:r>
              <a:rPr lang="zh-TW" altLang="en-US" sz="6000" b="1" dirty="0">
                <a:solidFill>
                  <a:srgbClr val="0070C0"/>
                </a:solidFill>
                <a:latin typeface="+mj-lt"/>
                <a:ea typeface="DFKai-SB" panose="03000509000000000000" pitchFamily="65" charset="-120"/>
              </a:rPr>
              <a:t>心志改換一新，</a:t>
            </a:r>
            <a:r>
              <a:rPr lang="en-US" altLang="zh-TW" sz="6000" b="1" dirty="0">
                <a:solidFill>
                  <a:srgbClr val="0070C0"/>
                </a:solidFill>
                <a:latin typeface="+mj-lt"/>
                <a:ea typeface="DFKai-SB" panose="03000509000000000000" pitchFamily="65" charset="-120"/>
              </a:rPr>
              <a:t> </a:t>
            </a:r>
            <a:r>
              <a:rPr lang="zh-TW" altLang="en-US" sz="6000" b="1" dirty="0">
                <a:solidFill>
                  <a:srgbClr val="0070C0"/>
                </a:solidFill>
                <a:latin typeface="+mj-lt"/>
                <a:ea typeface="DFKai-SB" panose="03000509000000000000" pitchFamily="65" charset="-120"/>
              </a:rPr>
              <a:t>並且穿上新人，這新人是照著神的形象造的，有真理的仁義和聖潔</a:t>
            </a:r>
            <a:r>
              <a:rPr lang="zh-TW" altLang="en-US" sz="6000" b="1" dirty="0">
                <a:solidFill>
                  <a:srgbClr val="002060"/>
                </a:solidFill>
                <a:latin typeface="+mj-lt"/>
                <a:ea typeface="DFKai-SB" panose="03000509000000000000" pitchFamily="65" charset="-120"/>
              </a:rPr>
              <a:t>。</a:t>
            </a:r>
            <a:endParaRPr lang="en-US" sz="5000" b="1" dirty="0">
              <a:solidFill>
                <a:srgbClr val="002060"/>
              </a:solidFill>
              <a:latin typeface="+mj-lt"/>
              <a:ea typeface="DFKai-SB" panose="03000509000000000000" pitchFamily="65" charset="-120"/>
            </a:endParaRPr>
          </a:p>
        </p:txBody>
      </p:sp>
    </p:spTree>
    <p:extLst>
      <p:ext uri="{BB962C8B-B14F-4D97-AF65-F5344CB8AC3E}">
        <p14:creationId xmlns:p14="http://schemas.microsoft.com/office/powerpoint/2010/main" val="25815123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0"/>
            <a:ext cx="8484704" cy="13880723"/>
          </a:xfrm>
          <a:prstGeom prst="rect">
            <a:avLst/>
          </a:prstGeom>
        </p:spPr>
        <p:txBody>
          <a:bodyPr wrap="square">
            <a:spAutoFit/>
          </a:bodyPr>
          <a:lstStyle/>
          <a:p>
            <a:r>
              <a:rPr lang="en-US" sz="5400" b="1" dirty="0">
                <a:ea typeface="DFKai-SB" panose="03000509000000000000" pitchFamily="65" charset="-120"/>
              </a:rPr>
              <a:t>Ephesians 4:21-24</a:t>
            </a:r>
          </a:p>
          <a:p>
            <a:r>
              <a:rPr lang="en-US" sz="5400" b="1" dirty="0">
                <a:latin typeface="+mj-lt"/>
                <a:ea typeface="DFKai-SB" panose="03000509000000000000" pitchFamily="65" charset="-120"/>
              </a:rPr>
              <a:t>When you heard about Christ and were taught in him in accordance with the truth that is in Jesus. You were taught, with regard to your former way of life, </a:t>
            </a:r>
          </a:p>
          <a:p>
            <a:r>
              <a:rPr lang="en-US" sz="5400" b="1" dirty="0">
                <a:latin typeface="+mj-lt"/>
                <a:ea typeface="DFKai-SB" panose="03000509000000000000" pitchFamily="65" charset="-120"/>
              </a:rPr>
              <a:t>to put off your old self, </a:t>
            </a:r>
          </a:p>
          <a:p>
            <a:endParaRPr lang="en-US" sz="5400" b="1" dirty="0">
              <a:latin typeface="+mj-lt"/>
              <a:ea typeface="DFKai-SB" panose="03000509000000000000" pitchFamily="65" charset="-120"/>
            </a:endParaRPr>
          </a:p>
          <a:p>
            <a:r>
              <a:rPr lang="en-US" sz="5400" b="1" dirty="0">
                <a:latin typeface="+mj-lt"/>
                <a:ea typeface="DFKai-SB" panose="03000509000000000000" pitchFamily="65" charset="-120"/>
              </a:rPr>
              <a:t>which is being corrupted by its deceitful desires; to be made new in the attitude of your minds; and to put on the new self, created to be like God in true righteousness and holiness.</a:t>
            </a:r>
          </a:p>
        </p:txBody>
      </p:sp>
    </p:spTree>
    <p:extLst>
      <p:ext uri="{BB962C8B-B14F-4D97-AF65-F5344CB8AC3E}">
        <p14:creationId xmlns:p14="http://schemas.microsoft.com/office/powerpoint/2010/main" val="37286788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366623"/>
            <a:ext cx="8484704" cy="5909310"/>
          </a:xfrm>
          <a:prstGeom prst="rect">
            <a:avLst/>
          </a:prstGeom>
        </p:spPr>
        <p:txBody>
          <a:bodyPr wrap="square">
            <a:spAutoFit/>
          </a:bodyPr>
          <a:lstStyle/>
          <a:p>
            <a:r>
              <a:rPr lang="en-US" sz="5400" b="1" dirty="0">
                <a:latin typeface="+mj-lt"/>
                <a:ea typeface="DFKai-SB" panose="03000509000000000000" pitchFamily="65" charset="-120"/>
              </a:rPr>
              <a:t>which is being corrupted by its deceitful desires; to be made new in the attitude of your minds; </a:t>
            </a:r>
            <a:r>
              <a:rPr lang="en-US" sz="5400" b="1" dirty="0">
                <a:solidFill>
                  <a:srgbClr val="0070C0"/>
                </a:solidFill>
                <a:latin typeface="+mj-lt"/>
                <a:ea typeface="DFKai-SB" panose="03000509000000000000" pitchFamily="65" charset="-120"/>
              </a:rPr>
              <a:t>and to put on the new self, created to be like God in true righteousness and holiness</a:t>
            </a:r>
            <a:r>
              <a:rPr lang="en-US" sz="5400" b="1" dirty="0">
                <a:solidFill>
                  <a:srgbClr val="002060"/>
                </a:solidFill>
                <a:latin typeface="+mj-lt"/>
                <a:ea typeface="DFKai-SB" panose="03000509000000000000" pitchFamily="65" charset="-120"/>
              </a:rPr>
              <a:t>.</a:t>
            </a:r>
          </a:p>
        </p:txBody>
      </p:sp>
    </p:spTree>
    <p:extLst>
      <p:ext uri="{BB962C8B-B14F-4D97-AF65-F5344CB8AC3E}">
        <p14:creationId xmlns:p14="http://schemas.microsoft.com/office/powerpoint/2010/main" val="25347757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0331"/>
            <a:ext cx="8567530" cy="5078313"/>
          </a:xfrm>
          <a:prstGeom prst="rect">
            <a:avLst/>
          </a:prstGeom>
        </p:spPr>
        <p:txBody>
          <a:bodyPr wrap="square">
            <a:spAutoFit/>
          </a:bodyPr>
          <a:lstStyle/>
          <a:p>
            <a:pPr lvl="0"/>
            <a:r>
              <a:rPr lang="zh-TW" altLang="en-US" sz="6000" b="1" kern="1000" spc="-50" dirty="0">
                <a:latin typeface="DFKai-SB" panose="03000509000000000000" pitchFamily="65" charset="-120"/>
                <a:ea typeface="DFKai-SB" panose="03000509000000000000" pitchFamily="65" charset="-120"/>
              </a:rPr>
              <a:t>當我們在基督裡成長時，我們應該越來越像神。</a:t>
            </a:r>
            <a:endParaRPr lang="en-US" altLang="zh-TW" sz="6000" b="1" kern="1000" spc="-50" dirty="0">
              <a:latin typeface="DFKai-SB" panose="03000509000000000000" pitchFamily="65" charset="-120"/>
              <a:ea typeface="DFKai-SB" panose="03000509000000000000" pitchFamily="65" charset="-120"/>
            </a:endParaRPr>
          </a:p>
          <a:p>
            <a:pPr lvl="0"/>
            <a:endParaRPr lang="en-US" altLang="zh-TW" sz="2400" b="1" kern="1000" spc="-50" dirty="0">
              <a:latin typeface="DFKai-SB" panose="03000509000000000000" pitchFamily="65" charset="-120"/>
              <a:ea typeface="DFKai-SB" panose="03000509000000000000" pitchFamily="65" charset="-120"/>
            </a:endParaRPr>
          </a:p>
          <a:p>
            <a:pPr lvl="0"/>
            <a:r>
              <a:rPr lang="en-US" altLang="zh-TW" sz="6000" b="1" kern="1000" spc="-50" dirty="0">
                <a:ea typeface="DFKai-SB" panose="03000509000000000000" pitchFamily="65" charset="-120"/>
              </a:rPr>
              <a:t>As we grow in Christ, we should be more and more like God.</a:t>
            </a:r>
            <a:endParaRPr lang="en-US" altLang="zh-TW"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4127218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16834" y="241784"/>
            <a:ext cx="8322365" cy="4708981"/>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加拉太書 </a:t>
            </a:r>
            <a:r>
              <a:rPr lang="en-US" altLang="zh-TW" sz="6000" b="1" kern="1000" spc="-50" dirty="0">
                <a:latin typeface="+mj-lt"/>
                <a:ea typeface="DFKai-SB" panose="03000509000000000000" pitchFamily="65" charset="-120"/>
              </a:rPr>
              <a:t>5:22-23a</a:t>
            </a:r>
          </a:p>
          <a:p>
            <a:r>
              <a:rPr lang="zh-TW" altLang="en-US" sz="6000" b="1" kern="1000" spc="-50" dirty="0">
                <a:latin typeface="DFKai-SB" panose="03000509000000000000" pitchFamily="65" charset="-120"/>
                <a:ea typeface="DFKai-SB" panose="03000509000000000000" pitchFamily="65" charset="-120"/>
              </a:rPr>
              <a:t>聖靈所結的果子，就是仁愛、喜樂、和平、忍耐、恩慈、良善、信實、 溫柔、節制。</a:t>
            </a:r>
            <a:endParaRPr lang="en-US" altLang="zh-TW" sz="24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147592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2" y="241784"/>
            <a:ext cx="8574157" cy="5632311"/>
          </a:xfrm>
          <a:prstGeom prst="rect">
            <a:avLst/>
          </a:prstGeom>
        </p:spPr>
        <p:txBody>
          <a:bodyPr wrap="square">
            <a:spAutoFit/>
          </a:bodyPr>
          <a:lstStyle/>
          <a:p>
            <a:r>
              <a:rPr lang="en-US" altLang="zh-TW" sz="6000" b="1" kern="1000" spc="-50" dirty="0">
                <a:latin typeface="+mj-lt"/>
                <a:ea typeface="DFKai-SB" panose="03000509000000000000" pitchFamily="65" charset="-120"/>
              </a:rPr>
              <a:t>Galatians</a:t>
            </a:r>
            <a:r>
              <a:rPr lang="zh-TW" altLang="en-US" sz="6000" b="1" kern="1000" spc="-50" dirty="0">
                <a:latin typeface="+mj-lt"/>
                <a:ea typeface="DFKai-SB" panose="03000509000000000000" pitchFamily="65" charset="-120"/>
              </a:rPr>
              <a:t> </a:t>
            </a:r>
            <a:r>
              <a:rPr lang="en-US" altLang="zh-TW" sz="6000" b="1" kern="1000" spc="-50" dirty="0">
                <a:latin typeface="+mj-lt"/>
                <a:ea typeface="DFKai-SB" panose="03000509000000000000" pitchFamily="65" charset="-120"/>
              </a:rPr>
              <a:t>5:22-23a</a:t>
            </a:r>
          </a:p>
          <a:p>
            <a:r>
              <a:rPr lang="en-US" altLang="zh-TW" sz="6000" b="1" kern="1000" spc="-50" dirty="0">
                <a:latin typeface="+mj-lt"/>
                <a:ea typeface="DFKai-SB" panose="03000509000000000000" pitchFamily="65" charset="-120"/>
              </a:rPr>
              <a:t>But the fruit of the Spirit is love, joy, peace, forbearance, kindness, goodness, faithfulness, gentleness and self-control. </a:t>
            </a:r>
          </a:p>
        </p:txBody>
      </p:sp>
    </p:spTree>
    <p:extLst>
      <p:ext uri="{BB962C8B-B14F-4D97-AF65-F5344CB8AC3E}">
        <p14:creationId xmlns:p14="http://schemas.microsoft.com/office/powerpoint/2010/main" val="35544423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6001643"/>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我們生命及個性的改變是耶穌基督最有力的證據之一。</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6000" b="1" kern="1000" spc="-50" dirty="0">
                <a:latin typeface="+mj-lt"/>
                <a:ea typeface="DFKai-SB" panose="03000509000000000000" pitchFamily="65" charset="-120"/>
              </a:rPr>
              <a:t>Our changed character is one of the most powerful proofs of Jesus Christ.</a:t>
            </a:r>
          </a:p>
        </p:txBody>
      </p:sp>
    </p:spTree>
    <p:extLst>
      <p:ext uri="{BB962C8B-B14F-4D97-AF65-F5344CB8AC3E}">
        <p14:creationId xmlns:p14="http://schemas.microsoft.com/office/powerpoint/2010/main" val="26127702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6801862"/>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馬太福音</a:t>
            </a:r>
            <a:r>
              <a:rPr lang="zh-TW" altLang="en-US" sz="6000" b="1" kern="1000" spc="-50" dirty="0">
                <a:latin typeface="+mj-lt"/>
                <a:ea typeface="DFKai-SB" panose="03000509000000000000" pitchFamily="65" charset="-120"/>
              </a:rPr>
              <a:t> </a:t>
            </a:r>
            <a:r>
              <a:rPr lang="en-US" altLang="zh-TW" sz="6000" b="1" kern="1000" spc="-50" dirty="0">
                <a:latin typeface="+mj-lt"/>
                <a:ea typeface="DFKai-SB" panose="03000509000000000000" pitchFamily="65" charset="-120"/>
              </a:rPr>
              <a:t>5:9 - </a:t>
            </a:r>
            <a:r>
              <a:rPr lang="zh-TW" altLang="en-US" sz="6000" b="1" kern="1000" spc="-50" dirty="0">
                <a:latin typeface="DFKai-SB" panose="03000509000000000000" pitchFamily="65" charset="-120"/>
                <a:ea typeface="DFKai-SB" panose="03000509000000000000" pitchFamily="65" charset="-120"/>
              </a:rPr>
              <a:t>締造他人之間和平的人有福了！因為他們</a:t>
            </a:r>
            <a:r>
              <a:rPr lang="zh-TW" altLang="en-US" sz="6000" b="1" kern="1000" spc="-50" dirty="0">
                <a:solidFill>
                  <a:srgbClr val="0070C0"/>
                </a:solidFill>
                <a:latin typeface="DFKai-SB" panose="03000509000000000000" pitchFamily="65" charset="-120"/>
                <a:ea typeface="DFKai-SB" panose="03000509000000000000" pitchFamily="65" charset="-120"/>
              </a:rPr>
              <a:t>必稱為神的兒子</a:t>
            </a:r>
            <a:r>
              <a:rPr lang="zh-TW" altLang="en-US" sz="6000" b="1" kern="1000" spc="-50" dirty="0">
                <a:latin typeface="DFKai-SB" panose="03000509000000000000" pitchFamily="65" charset="-120"/>
                <a:ea typeface="DFKai-SB" panose="03000509000000000000" pitchFamily="65" charset="-120"/>
              </a:rPr>
              <a:t>。</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mj-lt"/>
              <a:ea typeface="DFKai-SB" panose="03000509000000000000" pitchFamily="65" charset="-120"/>
            </a:endParaRPr>
          </a:p>
          <a:p>
            <a:r>
              <a:rPr lang="en-US" sz="5900" b="1" dirty="0">
                <a:latin typeface="+mj-lt"/>
              </a:rPr>
              <a:t>Matthew 5:9 - Blessed are the peacemakers: for they </a:t>
            </a:r>
            <a:r>
              <a:rPr lang="en-US" sz="5900" b="1" dirty="0">
                <a:solidFill>
                  <a:srgbClr val="0070C0"/>
                </a:solidFill>
                <a:latin typeface="+mj-lt"/>
              </a:rPr>
              <a:t>shall be called sons of God</a:t>
            </a:r>
            <a:r>
              <a:rPr lang="en-US" sz="5900" b="1" dirty="0">
                <a:latin typeface="+mj-lt"/>
              </a:rPr>
              <a:t>.</a:t>
            </a:r>
            <a:endParaRPr lang="en-US" altLang="zh-TW" sz="5900" b="1" kern="1000" spc="-50" dirty="0">
              <a:latin typeface="+mj-lt"/>
              <a:ea typeface="DFKai-SB" panose="03000509000000000000" pitchFamily="65" charset="-120"/>
            </a:endParaRPr>
          </a:p>
          <a:p>
            <a:endParaRPr lang="zh-TW" altLang="en-US" sz="58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0188194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5924699"/>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必稱為神的兒子 </a:t>
            </a:r>
            <a:r>
              <a:rPr lang="en-US" altLang="zh-TW" sz="6000" b="1" kern="1000" spc="-50" dirty="0">
                <a:latin typeface="DFKai-SB" panose="03000509000000000000" pitchFamily="65" charset="-120"/>
                <a:ea typeface="DFKai-SB" panose="03000509000000000000" pitchFamily="65" charset="-120"/>
                <a:sym typeface="Wingdings" panose="05000000000000000000" pitchFamily="2" charset="2"/>
              </a:rPr>
              <a:t></a:t>
            </a:r>
            <a:r>
              <a:rPr lang="zh-TW" altLang="en-US" sz="6000" b="1" kern="1000" spc="-50" dirty="0">
                <a:latin typeface="DFKai-SB" panose="03000509000000000000" pitchFamily="65" charset="-120"/>
                <a:ea typeface="DFKai-SB" panose="03000509000000000000" pitchFamily="65" charset="-120"/>
              </a:rPr>
              <a:t>必</a:t>
            </a:r>
            <a:r>
              <a:rPr lang="zh-TW" altLang="en-US" sz="6000" b="1" u="sng" kern="1000" spc="-50" dirty="0">
                <a:latin typeface="DFKai-SB" panose="03000509000000000000" pitchFamily="65" charset="-120"/>
                <a:ea typeface="DFKai-SB" panose="03000509000000000000" pitchFamily="65" charset="-120"/>
              </a:rPr>
              <a:t>被稱為</a:t>
            </a:r>
            <a:r>
              <a:rPr lang="zh-TW" altLang="en-US" sz="6000" b="1" kern="1000" spc="-50" dirty="0">
                <a:latin typeface="DFKai-SB" panose="03000509000000000000" pitchFamily="65" charset="-120"/>
                <a:ea typeface="DFKai-SB" panose="03000509000000000000" pitchFamily="65" charset="-120"/>
              </a:rPr>
              <a:t>神的兒子 。</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mj-lt"/>
              <a:ea typeface="DFKai-SB" panose="03000509000000000000" pitchFamily="65" charset="-120"/>
            </a:endParaRPr>
          </a:p>
          <a:p>
            <a:r>
              <a:rPr lang="en-US" altLang="zh-TW" sz="5900" b="1" dirty="0">
                <a:latin typeface="+mj-lt"/>
              </a:rPr>
              <a:t>“</a:t>
            </a:r>
            <a:r>
              <a:rPr lang="en-US" sz="5900" b="1" dirty="0">
                <a:latin typeface="+mj-lt"/>
              </a:rPr>
              <a:t>shall </a:t>
            </a:r>
            <a:r>
              <a:rPr lang="en-US" sz="5900" b="1" u="sng" dirty="0">
                <a:latin typeface="+mj-lt"/>
              </a:rPr>
              <a:t>be called</a:t>
            </a:r>
            <a:r>
              <a:rPr lang="en-US" sz="5900" b="1" dirty="0">
                <a:latin typeface="+mj-lt"/>
              </a:rPr>
              <a:t> sons of God</a:t>
            </a:r>
            <a:r>
              <a:rPr lang="en-US" altLang="zh-TW" sz="5900" b="1" dirty="0">
                <a:latin typeface="+mj-lt"/>
              </a:rPr>
              <a:t>”</a:t>
            </a:r>
            <a:r>
              <a:rPr lang="zh-TW" altLang="en-US" sz="5900" b="1" dirty="0">
                <a:latin typeface="+mj-lt"/>
              </a:rPr>
              <a:t> </a:t>
            </a:r>
            <a:r>
              <a:rPr lang="en-US" altLang="zh-TW" sz="5900" b="1" dirty="0">
                <a:latin typeface="+mj-lt"/>
              </a:rPr>
              <a:t>– it’s a passive verb…  One is labeled by others</a:t>
            </a:r>
            <a:endParaRPr lang="en-US" altLang="zh-TW" sz="5900" b="1" kern="1000" spc="-50" dirty="0">
              <a:latin typeface="+mj-lt"/>
              <a:ea typeface="DFKai-SB" panose="03000509000000000000" pitchFamily="65" charset="-120"/>
            </a:endParaRPr>
          </a:p>
          <a:p>
            <a:endParaRPr lang="zh-TW" altLang="en-US" sz="58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8187594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00600"/>
            <a:ext cx="8686800" cy="6309420"/>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你本來就是神的兒子，但因你的行為你</a:t>
            </a:r>
            <a:r>
              <a:rPr lang="zh-TW" altLang="en-US" sz="6000" b="1" u="sng" kern="1000" spc="-50" dirty="0">
                <a:latin typeface="DFKai-SB" panose="03000509000000000000" pitchFamily="65" charset="-120"/>
                <a:ea typeface="DFKai-SB" panose="03000509000000000000" pitchFamily="65" charset="-120"/>
              </a:rPr>
              <a:t>被</a:t>
            </a:r>
            <a:r>
              <a:rPr lang="zh-TW" altLang="en-US" sz="6000" b="1" kern="1000" spc="-50" dirty="0">
                <a:latin typeface="DFKai-SB" panose="03000509000000000000" pitchFamily="65" charset="-120"/>
                <a:ea typeface="DFKai-SB" panose="03000509000000000000" pitchFamily="65" charset="-120"/>
              </a:rPr>
              <a:t>他人稱為</a:t>
            </a:r>
            <a:r>
              <a:rPr lang="en-US" altLang="zh-TW" sz="6000" b="1" dirty="0"/>
              <a:t>“</a:t>
            </a:r>
            <a:r>
              <a:rPr lang="zh-TW" altLang="en-US" sz="6000" b="1" kern="1000" spc="-50" dirty="0">
                <a:latin typeface="DFKai-SB" panose="03000509000000000000" pitchFamily="65" charset="-120"/>
                <a:ea typeface="DFKai-SB" panose="03000509000000000000" pitchFamily="65" charset="-120"/>
              </a:rPr>
              <a:t>神的兒子</a:t>
            </a:r>
            <a:r>
              <a:rPr lang="en-US" sz="6000" b="1" dirty="0"/>
              <a:t>” </a:t>
            </a:r>
            <a:r>
              <a:rPr lang="zh-TW" altLang="en-US" sz="6000" b="1" kern="1000" spc="-50" dirty="0">
                <a:latin typeface="DFKai-SB" panose="03000509000000000000" pitchFamily="65" charset="-120"/>
                <a:ea typeface="DFKai-SB" panose="03000509000000000000" pitchFamily="65" charset="-120"/>
              </a:rPr>
              <a:t>。</a:t>
            </a:r>
            <a:endParaRPr lang="en-US" altLang="zh-TW" sz="6000" b="1" kern="1000" spc="-50" dirty="0">
              <a:latin typeface="DFKai-SB" panose="03000509000000000000" pitchFamily="65" charset="-120"/>
              <a:ea typeface="DFKai-SB" panose="03000509000000000000" pitchFamily="65" charset="-120"/>
            </a:endParaRPr>
          </a:p>
          <a:p>
            <a:r>
              <a:rPr lang="en-US" altLang="zh-TW" sz="5600" b="1" dirty="0"/>
              <a:t>You are the sons of God, but because of your actions you will </a:t>
            </a:r>
            <a:r>
              <a:rPr lang="en-US" sz="5600" b="1" dirty="0">
                <a:latin typeface="+mj-lt"/>
              </a:rPr>
              <a:t>be called the sons of God by other people.</a:t>
            </a:r>
            <a:endParaRPr lang="zh-TW" altLang="en-US" sz="56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18350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fontScale="90000"/>
          </a:bodyPr>
          <a:lstStyle/>
          <a:p>
            <a:r>
              <a:rPr lang="zh-TW" altLang="en-US" sz="7200" b="1" dirty="0"/>
              <a:t>第七福</a:t>
            </a:r>
            <a:r>
              <a:rPr lang="en-US" altLang="zh-TW" sz="7200" b="1" dirty="0"/>
              <a:t>: </a:t>
            </a:r>
            <a:r>
              <a:rPr lang="zh-TW" altLang="en-US" sz="7200" b="1" dirty="0"/>
              <a:t>使人和睦</a:t>
            </a:r>
            <a:br>
              <a:rPr lang="en-US" altLang="zh-TW" sz="6700" b="1" dirty="0"/>
            </a:br>
            <a:br>
              <a:rPr lang="en-US" altLang="zh-TW" b="1" dirty="0"/>
            </a:br>
            <a:r>
              <a:rPr lang="en-US" altLang="zh-TW" sz="6700" b="1" dirty="0"/>
              <a:t>7</a:t>
            </a:r>
            <a:r>
              <a:rPr lang="en-US" altLang="zh-TW" sz="6700" b="1" baseline="30000" dirty="0"/>
              <a:t>th</a:t>
            </a:r>
            <a:r>
              <a:rPr lang="en-US" altLang="zh-TW" sz="6700" b="1" dirty="0"/>
              <a:t> Beatitude:</a:t>
            </a:r>
            <a:br>
              <a:rPr lang="en-US" altLang="zh-TW" sz="6700" b="1" dirty="0"/>
            </a:br>
            <a:r>
              <a:rPr lang="en-US" altLang="zh-TW" sz="6700" b="1" dirty="0"/>
              <a:t>Be a Peacemaker</a:t>
            </a:r>
            <a:endParaRPr lang="en-US" sz="6700" dirty="0"/>
          </a:p>
        </p:txBody>
      </p:sp>
    </p:spTree>
    <p:extLst>
      <p:ext uri="{BB962C8B-B14F-4D97-AF65-F5344CB8AC3E}">
        <p14:creationId xmlns:p14="http://schemas.microsoft.com/office/powerpoint/2010/main" val="1404508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36104" y="535492"/>
            <a:ext cx="8150087" cy="4708981"/>
          </a:xfrm>
          <a:prstGeom prst="rect">
            <a:avLst/>
          </a:prstGeom>
        </p:spPr>
        <p:txBody>
          <a:bodyPr wrap="square">
            <a:spAutoFit/>
          </a:bodyPr>
          <a:lstStyle/>
          <a:p>
            <a:r>
              <a:rPr lang="zh-TW" altLang="en-US" sz="6000" b="1" kern="1000" spc="-50" dirty="0">
                <a:latin typeface="DFKai-SB" panose="03000509000000000000" pitchFamily="65" charset="-120"/>
                <a:ea typeface="DFKai-SB" panose="03000509000000000000" pitchFamily="65" charset="-120"/>
              </a:rPr>
              <a:t>馬太福音</a:t>
            </a:r>
            <a:r>
              <a:rPr lang="zh-TW" altLang="en-US" sz="6000" b="1" kern="1000" spc="-50" dirty="0">
                <a:latin typeface="+mj-lt"/>
                <a:ea typeface="DFKai-SB" panose="03000509000000000000" pitchFamily="65" charset="-120"/>
              </a:rPr>
              <a:t> </a:t>
            </a:r>
            <a:r>
              <a:rPr lang="en-US" altLang="zh-TW" sz="6000" b="1" kern="1000" spc="-50" dirty="0">
                <a:latin typeface="+mj-lt"/>
                <a:ea typeface="DFKai-SB" panose="03000509000000000000" pitchFamily="65" charset="-120"/>
              </a:rPr>
              <a:t>5:16 </a:t>
            </a:r>
          </a:p>
          <a:p>
            <a:r>
              <a:rPr lang="zh-TW" altLang="en-US" sz="6000" b="1" kern="1000" spc="-50" dirty="0">
                <a:latin typeface="DFKai-SB" panose="03000509000000000000" pitchFamily="65" charset="-120"/>
                <a:ea typeface="DFKai-SB" panose="03000509000000000000" pitchFamily="65" charset="-120"/>
              </a:rPr>
              <a:t>你們的光也當這樣照在人前，叫他們看見你們的好行為，便將榮耀歸給你們在天上的父。</a:t>
            </a:r>
          </a:p>
        </p:txBody>
      </p:sp>
    </p:spTree>
    <p:extLst>
      <p:ext uri="{BB962C8B-B14F-4D97-AF65-F5344CB8AC3E}">
        <p14:creationId xmlns:p14="http://schemas.microsoft.com/office/powerpoint/2010/main" val="3729257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5632311"/>
          </a:xfrm>
          <a:prstGeom prst="rect">
            <a:avLst/>
          </a:prstGeom>
        </p:spPr>
        <p:txBody>
          <a:bodyPr wrap="square">
            <a:spAutoFit/>
          </a:bodyPr>
          <a:lstStyle/>
          <a:p>
            <a:r>
              <a:rPr lang="en-US" altLang="zh-TW" sz="6000" b="1" kern="1000" spc="-50" dirty="0">
                <a:latin typeface="+mj-lt"/>
                <a:ea typeface="DFKai-SB" panose="03000509000000000000" pitchFamily="65" charset="-120"/>
              </a:rPr>
              <a:t>Matthew 5:16</a:t>
            </a:r>
          </a:p>
          <a:p>
            <a:r>
              <a:rPr lang="en-US" altLang="zh-TW" sz="6000" b="1" kern="1000" spc="-50" dirty="0">
                <a:latin typeface="+mj-lt"/>
                <a:ea typeface="DFKai-SB" panose="03000509000000000000" pitchFamily="65" charset="-120"/>
              </a:rPr>
              <a:t>In the same way, let your light shine before others, that they may see your good deeds and glorify your Father in heaven.</a:t>
            </a:r>
          </a:p>
        </p:txBody>
      </p:sp>
    </p:spTree>
    <p:extLst>
      <p:ext uri="{BB962C8B-B14F-4D97-AF65-F5344CB8AC3E}">
        <p14:creationId xmlns:p14="http://schemas.microsoft.com/office/powerpoint/2010/main" val="32511039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3338" y="175955"/>
            <a:ext cx="8486361" cy="6001643"/>
          </a:xfrm>
          <a:prstGeom prst="rect">
            <a:avLst/>
          </a:prstGeom>
        </p:spPr>
        <p:txBody>
          <a:bodyPr wrap="square">
            <a:spAutoFit/>
          </a:bodyPr>
          <a:lstStyle/>
          <a:p>
            <a:r>
              <a:rPr lang="zh-TW" altLang="en-US" sz="6000" b="1" kern="1000" spc="-50" dirty="0">
                <a:ea typeface="DFKai-SB" panose="03000509000000000000" pitchFamily="65" charset="-120"/>
                <a:cs typeface="Times New Roman" panose="02020603050405020304" pitchFamily="18" charset="0"/>
              </a:rPr>
              <a:t>使人與神和好以及與人和睦是神最喜悅的事</a:t>
            </a:r>
            <a:endParaRPr lang="en-US" altLang="zh-TW" sz="6000" b="1" kern="1000" spc="-50" dirty="0">
              <a:ea typeface="DFKai-SB" panose="03000509000000000000" pitchFamily="65" charset="-120"/>
              <a:cs typeface="Times New Roman" panose="02020603050405020304" pitchFamily="18" charset="0"/>
            </a:endParaRPr>
          </a:p>
          <a:p>
            <a:endParaRPr lang="en-US" altLang="zh-TW" sz="2400" b="1" kern="1000" spc="-50" dirty="0">
              <a:ea typeface="DFKai-SB" panose="03000509000000000000" pitchFamily="65" charset="-120"/>
              <a:cs typeface="Times New Roman" panose="02020603050405020304" pitchFamily="18" charset="0"/>
            </a:endParaRPr>
          </a:p>
          <a:p>
            <a:r>
              <a:rPr lang="en-US" altLang="zh-TW" sz="6000" b="1" kern="1000" spc="-50" dirty="0">
                <a:latin typeface="+mj-lt"/>
                <a:ea typeface="DFKai-SB" panose="03000509000000000000" pitchFamily="65" charset="-120"/>
                <a:cs typeface="Times New Roman" panose="02020603050405020304" pitchFamily="18" charset="0"/>
              </a:rPr>
              <a:t>God is pleased when we help restore relationships</a:t>
            </a:r>
            <a:r>
              <a:rPr lang="zh-TW" altLang="en-US" sz="6000" b="1" kern="1000" spc="-50" dirty="0">
                <a:latin typeface="+mj-lt"/>
                <a:ea typeface="DFKai-SB" panose="03000509000000000000" pitchFamily="65" charset="-120"/>
                <a:cs typeface="Times New Roman" panose="02020603050405020304" pitchFamily="18" charset="0"/>
              </a:rPr>
              <a:t> </a:t>
            </a:r>
            <a:r>
              <a:rPr lang="en-US" altLang="zh-TW" sz="6000" b="1" kern="1000" spc="-50" dirty="0">
                <a:latin typeface="+mj-lt"/>
                <a:ea typeface="DFKai-SB" panose="03000509000000000000" pitchFamily="65" charset="-120"/>
                <a:cs typeface="Times New Roman" panose="02020603050405020304" pitchFamily="18" charset="0"/>
              </a:rPr>
              <a:t>between God and men and with each other</a:t>
            </a:r>
            <a:endParaRPr lang="zh-TW" altLang="en-US" sz="6000" b="1" kern="1000" spc="-50" dirty="0">
              <a:latin typeface="+mj-lt"/>
              <a:ea typeface="DFKai-SB" panose="03000509000000000000" pitchFamily="65" charset="-120"/>
            </a:endParaRPr>
          </a:p>
        </p:txBody>
      </p:sp>
    </p:spTree>
    <p:extLst>
      <p:ext uri="{BB962C8B-B14F-4D97-AF65-F5344CB8AC3E}">
        <p14:creationId xmlns:p14="http://schemas.microsoft.com/office/powerpoint/2010/main" val="40842737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83095" y="410818"/>
            <a:ext cx="7659757" cy="5046595"/>
          </a:xfrm>
        </p:spPr>
        <p:txBody>
          <a:bodyPr>
            <a:noAutofit/>
          </a:bodyPr>
          <a:lstStyle/>
          <a:p>
            <a:pPr marL="0" indent="0">
              <a:buNone/>
            </a:pPr>
            <a:r>
              <a:rPr lang="zh-TW" altLang="en-US" sz="6400" b="1" dirty="0">
                <a:latin typeface="+mj-ea"/>
                <a:ea typeface="+mj-ea"/>
              </a:rPr>
              <a:t>基督徒待人及交友的原則</a:t>
            </a:r>
            <a:endParaRPr lang="en-US" altLang="zh-TW" sz="6400" b="1" dirty="0">
              <a:latin typeface="+mj-ea"/>
              <a:ea typeface="+mj-ea"/>
            </a:endParaRPr>
          </a:p>
          <a:p>
            <a:pPr marL="0" indent="0">
              <a:buNone/>
            </a:pPr>
            <a:endParaRPr lang="en-US" altLang="zh-TW" sz="1600" b="1" dirty="0">
              <a:latin typeface="+mj-ea"/>
              <a:ea typeface="+mj-ea"/>
            </a:endParaRPr>
          </a:p>
          <a:p>
            <a:pPr marL="0" indent="0">
              <a:buNone/>
            </a:pPr>
            <a:r>
              <a:rPr lang="en-US" altLang="zh-TW" sz="6400" b="1" dirty="0"/>
              <a:t>The key Christian principles of</a:t>
            </a:r>
            <a:r>
              <a:rPr lang="zh-TW" altLang="en-US" sz="6400" b="1" dirty="0"/>
              <a:t> </a:t>
            </a:r>
            <a:r>
              <a:rPr lang="en-US" altLang="zh-CN" sz="6400" b="1" dirty="0"/>
              <a:t>personal relationships and </a:t>
            </a:r>
            <a:r>
              <a:rPr lang="en-US" altLang="zh-TW" sz="6400" b="1" dirty="0"/>
              <a:t>friendships</a:t>
            </a:r>
            <a:endParaRPr lang="en-US" dirty="0"/>
          </a:p>
          <a:p>
            <a:pPr marL="0" indent="0">
              <a:buNone/>
            </a:pPr>
            <a:endParaRPr lang="en-US" altLang="zh-TW" sz="6400" b="1" dirty="0"/>
          </a:p>
          <a:p>
            <a:pPr marL="0" indent="0">
              <a:buNone/>
            </a:pPr>
            <a:endParaRPr lang="en-US" sz="6400" b="1" dirty="0"/>
          </a:p>
        </p:txBody>
      </p:sp>
    </p:spTree>
    <p:extLst>
      <p:ext uri="{BB962C8B-B14F-4D97-AF65-F5344CB8AC3E}">
        <p14:creationId xmlns:p14="http://schemas.microsoft.com/office/powerpoint/2010/main" val="10676333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 </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36936900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225287"/>
            <a:ext cx="8940800" cy="5394465"/>
          </a:xfrm>
        </p:spPr>
        <p:txBody>
          <a:bodyPr>
            <a:noAutofit/>
          </a:bodyPr>
          <a:lstStyle/>
          <a:p>
            <a:pPr marL="0" indent="0">
              <a:buNone/>
            </a:pPr>
            <a:r>
              <a:rPr lang="en-US" altLang="zh-TW" sz="5800" b="1" dirty="0"/>
              <a:t>1. </a:t>
            </a:r>
            <a:r>
              <a:rPr lang="zh-TW" altLang="en-US" sz="5800" b="1" dirty="0">
                <a:latin typeface="+mj-ea"/>
                <a:ea typeface="+mj-ea"/>
              </a:rPr>
              <a:t>誠信</a:t>
            </a:r>
            <a:r>
              <a:rPr lang="en-US" sz="5800" b="1" dirty="0">
                <a:latin typeface="+mj-ea"/>
                <a:ea typeface="+mj-ea"/>
              </a:rPr>
              <a:t>-</a:t>
            </a:r>
            <a:r>
              <a:rPr lang="zh-TW" altLang="en-US" sz="5800" b="1" dirty="0">
                <a:latin typeface="+mj-ea"/>
                <a:ea typeface="+mj-ea"/>
              </a:rPr>
              <a:t>所有關係的基本點</a:t>
            </a:r>
            <a:endParaRPr lang="en-US" altLang="zh-TW" sz="5800" b="1" dirty="0">
              <a:latin typeface="+mj-ea"/>
              <a:ea typeface="+mj-ea"/>
            </a:endParaRPr>
          </a:p>
          <a:p>
            <a:pPr marL="0" indent="0">
              <a:buNone/>
            </a:pPr>
            <a:r>
              <a:rPr lang="zh-TW" altLang="en-US" sz="5800" b="1" dirty="0">
                <a:latin typeface="+mj-ea"/>
                <a:ea typeface="+mj-ea"/>
              </a:rPr>
              <a:t>誠信</a:t>
            </a:r>
            <a:r>
              <a:rPr lang="en-US" altLang="zh-TW" sz="5800" b="1" dirty="0">
                <a:latin typeface="+mj-ea"/>
                <a:ea typeface="+mj-ea"/>
                <a:sym typeface="Wingdings" panose="05000000000000000000" pitchFamily="2" charset="2"/>
              </a:rPr>
              <a:t></a:t>
            </a:r>
            <a:r>
              <a:rPr lang="zh-TW" altLang="en-US" sz="5800" b="1" dirty="0">
                <a:latin typeface="+mj-ea"/>
                <a:ea typeface="+mj-ea"/>
              </a:rPr>
              <a:t>信任</a:t>
            </a:r>
            <a:r>
              <a:rPr lang="en-US" altLang="zh-TW" sz="5800" b="1" dirty="0">
                <a:latin typeface="+mj-ea"/>
                <a:ea typeface="+mj-ea"/>
                <a:sym typeface="Wingdings" panose="05000000000000000000" pitchFamily="2" charset="2"/>
              </a:rPr>
              <a:t></a:t>
            </a:r>
            <a:r>
              <a:rPr lang="zh-TW" altLang="en-US" sz="5800" b="1" dirty="0">
                <a:latin typeface="+mj-ea"/>
                <a:ea typeface="+mj-ea"/>
                <a:sym typeface="Wingdings" panose="05000000000000000000" pitchFamily="2" charset="2"/>
              </a:rPr>
              <a:t>彼此託付</a:t>
            </a:r>
            <a:endParaRPr lang="en-US" altLang="zh-TW" sz="5800" b="1" dirty="0">
              <a:latin typeface="+mj-ea"/>
              <a:ea typeface="+mj-ea"/>
              <a:sym typeface="Wingdings" panose="05000000000000000000" pitchFamily="2" charset="2"/>
            </a:endParaRPr>
          </a:p>
          <a:p>
            <a:pPr marL="0" indent="0">
              <a:buNone/>
            </a:pPr>
            <a:r>
              <a:rPr lang="en-US" altLang="zh-TW" sz="5800" b="1" dirty="0"/>
              <a:t>1. Integrity -- the most important basis of relationships</a:t>
            </a:r>
          </a:p>
          <a:p>
            <a:pPr marL="0" indent="0">
              <a:buNone/>
            </a:pPr>
            <a:r>
              <a:rPr lang="en-US" altLang="zh-TW" sz="5800" b="1" dirty="0"/>
              <a:t>Integrity </a:t>
            </a:r>
            <a:r>
              <a:rPr lang="en-US" altLang="zh-TW" sz="5800" b="1" dirty="0">
                <a:sym typeface="Wingdings" panose="05000000000000000000" pitchFamily="2" charset="2"/>
              </a:rPr>
              <a:t> Trust  Able to depend on the other person</a:t>
            </a:r>
            <a:endParaRPr lang="en-US" sz="5800" b="1" dirty="0"/>
          </a:p>
        </p:txBody>
      </p:sp>
    </p:spTree>
    <p:extLst>
      <p:ext uri="{BB962C8B-B14F-4D97-AF65-F5344CB8AC3E}">
        <p14:creationId xmlns:p14="http://schemas.microsoft.com/office/powerpoint/2010/main" val="2365888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0"/>
            <a:ext cx="5181600" cy="6299200"/>
          </a:xfrm>
        </p:spPr>
        <p:txBody>
          <a:bodyPr>
            <a:normAutofit fontScale="85000" lnSpcReduction="20000"/>
          </a:bodyPr>
          <a:lstStyle/>
          <a:p>
            <a:pPr marL="0" indent="0">
              <a:lnSpc>
                <a:spcPct val="110000"/>
              </a:lnSpc>
              <a:spcBef>
                <a:spcPts val="0"/>
              </a:spcBef>
              <a:buNone/>
            </a:pPr>
            <a:r>
              <a:rPr lang="zh-TW" altLang="en-US" sz="7100" b="1" dirty="0">
                <a:latin typeface="+mj-ea"/>
                <a:ea typeface="+mj-ea"/>
              </a:rPr>
              <a:t>有了誠信</a:t>
            </a:r>
            <a:r>
              <a:rPr lang="en-US" altLang="zh-TW" sz="7100" b="1" dirty="0">
                <a:latin typeface="+mj-ea"/>
                <a:ea typeface="+mj-ea"/>
              </a:rPr>
              <a:t>,</a:t>
            </a:r>
            <a:r>
              <a:rPr lang="zh-TW" altLang="en-US" sz="7100" b="1" dirty="0">
                <a:latin typeface="+mj-ea"/>
                <a:ea typeface="+mj-ea"/>
              </a:rPr>
              <a:t>你可試著放下你的面具及防衛</a:t>
            </a:r>
            <a:endParaRPr lang="en-US" altLang="zh-TW" sz="7100" b="1" dirty="0">
              <a:latin typeface="+mj-ea"/>
              <a:ea typeface="+mj-ea"/>
            </a:endParaRPr>
          </a:p>
          <a:p>
            <a:pPr marL="0" indent="0">
              <a:lnSpc>
                <a:spcPct val="110000"/>
              </a:lnSpc>
              <a:spcBef>
                <a:spcPts val="0"/>
              </a:spcBef>
              <a:buNone/>
            </a:pPr>
            <a:r>
              <a:rPr lang="en-US" altLang="zh-TW" sz="6300" b="1" dirty="0"/>
              <a:t>When you can trust another person, you can drop your masks and guard</a:t>
            </a:r>
            <a:endParaRPr lang="en-US" sz="6300" b="1" dirty="0"/>
          </a:p>
          <a:p>
            <a:pPr marL="0" indent="0">
              <a:buNone/>
            </a:pPr>
            <a:endParaRPr lang="en-US" sz="6400" b="1" dirty="0"/>
          </a:p>
        </p:txBody>
      </p:sp>
      <p:pic>
        <p:nvPicPr>
          <p:cNvPr id="2052" name="Picture 4" descr="Image result for charles swindoll dropping your guard">
            <a:extLst>
              <a:ext uri="{FF2B5EF4-FFF2-40B4-BE49-F238E27FC236}">
                <a16:creationId xmlns:a16="http://schemas.microsoft.com/office/drawing/2014/main" id="{BB73FF5B-5E50-4883-A2AE-F95D7B452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914401"/>
            <a:ext cx="3209925" cy="498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5163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40975" y="345662"/>
            <a:ext cx="8462049" cy="4229100"/>
          </a:xfrm>
        </p:spPr>
        <p:txBody>
          <a:bodyPr>
            <a:noAutofit/>
          </a:bodyPr>
          <a:lstStyle/>
          <a:p>
            <a:pPr marL="0" indent="0">
              <a:buNone/>
            </a:pPr>
            <a:r>
              <a:rPr lang="zh-TW" altLang="en-US" sz="6000" b="1" dirty="0">
                <a:latin typeface="+mj-ea"/>
                <a:ea typeface="+mj-ea"/>
              </a:rPr>
              <a:t>當彼此沒有信任時</a:t>
            </a:r>
            <a:r>
              <a:rPr lang="en-US" altLang="zh-TW" sz="6000" b="1" dirty="0">
                <a:latin typeface="+mj-ea"/>
                <a:ea typeface="+mj-ea"/>
              </a:rPr>
              <a:t>,</a:t>
            </a:r>
            <a:r>
              <a:rPr lang="zh-TW" altLang="en-US" sz="6000" b="1" dirty="0">
                <a:latin typeface="+mj-ea"/>
                <a:ea typeface="+mj-ea"/>
              </a:rPr>
              <a:t>任何關係都無法維持或發揮互動</a:t>
            </a:r>
            <a:endParaRPr lang="en-US" altLang="zh-TW" sz="6000" b="1" dirty="0">
              <a:latin typeface="+mj-ea"/>
              <a:ea typeface="+mj-ea"/>
            </a:endParaRPr>
          </a:p>
          <a:p>
            <a:pPr marL="0" indent="0">
              <a:buNone/>
            </a:pPr>
            <a:endParaRPr lang="en-US" altLang="zh-TW" sz="2400" b="1" dirty="0"/>
          </a:p>
          <a:p>
            <a:pPr marL="0" indent="0">
              <a:buNone/>
            </a:pPr>
            <a:r>
              <a:rPr lang="en-US" altLang="zh-TW" sz="6000" b="1" dirty="0"/>
              <a:t>When there’s no trust, no relationship can really last or work</a:t>
            </a:r>
            <a:r>
              <a:rPr lang="zh-TW" altLang="en-US" sz="6000" b="1" dirty="0">
                <a:latin typeface="PMingLiU" panose="02020500000000000000" pitchFamily="18" charset="-120"/>
                <a:ea typeface="PMingLiU" panose="02020500000000000000" pitchFamily="18" charset="-120"/>
              </a:rPr>
              <a:t> </a:t>
            </a:r>
            <a:endParaRPr lang="en-US" sz="6000" b="1" dirty="0">
              <a:latin typeface="PMingLiU" panose="02020500000000000000" pitchFamily="18" charset="-120"/>
              <a:ea typeface="PMingLiU" panose="02020500000000000000" pitchFamily="18" charset="-120"/>
            </a:endParaRP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4507198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629478" y="239644"/>
            <a:ext cx="7885044" cy="4229100"/>
          </a:xfrm>
        </p:spPr>
        <p:txBody>
          <a:bodyPr>
            <a:noAutofit/>
          </a:bodyPr>
          <a:lstStyle/>
          <a:p>
            <a:pPr marL="0" indent="0">
              <a:buNone/>
            </a:pPr>
            <a:r>
              <a:rPr lang="zh-TW" altLang="en-US" sz="6000" b="1" dirty="0">
                <a:solidFill>
                  <a:srgbClr val="C00000"/>
                </a:solidFill>
                <a:latin typeface="+mj-ea"/>
                <a:ea typeface="+mj-ea"/>
              </a:rPr>
              <a:t>世人：</a:t>
            </a:r>
            <a:r>
              <a:rPr lang="zh-TW" altLang="en-US" sz="6000" b="1" dirty="0">
                <a:solidFill>
                  <a:srgbClr val="C00000"/>
                </a:solidFill>
                <a:latin typeface="+mj-ea"/>
              </a:rPr>
              <a:t>契約，</a:t>
            </a:r>
            <a:r>
              <a:rPr lang="zh-TW" altLang="en-US" sz="6000" b="1" dirty="0">
                <a:solidFill>
                  <a:srgbClr val="C00000"/>
                </a:solidFill>
                <a:latin typeface="+mj-ea"/>
                <a:ea typeface="+mj-ea"/>
              </a:rPr>
              <a:t>合同</a:t>
            </a:r>
          </a:p>
          <a:p>
            <a:pPr marL="0" indent="0">
              <a:buNone/>
            </a:pPr>
            <a:r>
              <a:rPr lang="zh-TW" altLang="en-US" sz="6000" b="1" dirty="0">
                <a:solidFill>
                  <a:srgbClr val="0070C0"/>
                </a:solidFill>
                <a:latin typeface="+mj-ea"/>
                <a:ea typeface="+mj-ea"/>
              </a:rPr>
              <a:t>神與人</a:t>
            </a:r>
            <a:r>
              <a:rPr lang="zh-TW" altLang="en-US" sz="6000" b="1" dirty="0">
                <a:solidFill>
                  <a:srgbClr val="0070C0"/>
                </a:solidFill>
                <a:latin typeface="+mj-ea"/>
              </a:rPr>
              <a:t>，基督徒之間</a:t>
            </a:r>
            <a:r>
              <a:rPr lang="zh-TW" altLang="en-US" sz="6000" b="1" dirty="0">
                <a:solidFill>
                  <a:srgbClr val="0070C0"/>
                </a:solidFill>
                <a:latin typeface="+mj-ea"/>
                <a:ea typeface="+mj-ea"/>
              </a:rPr>
              <a:t>：</a:t>
            </a:r>
            <a:r>
              <a:rPr lang="zh-TW" altLang="en-US" sz="6000" b="1" dirty="0">
                <a:solidFill>
                  <a:srgbClr val="0070C0"/>
                </a:solidFill>
                <a:latin typeface="+mj-ea"/>
              </a:rPr>
              <a:t>盟約，聖約</a:t>
            </a:r>
            <a:endParaRPr lang="en-US" altLang="zh-TW" sz="6000" b="1" dirty="0">
              <a:solidFill>
                <a:srgbClr val="0070C0"/>
              </a:solidFill>
              <a:latin typeface="+mj-ea"/>
              <a:ea typeface="+mj-ea"/>
            </a:endParaRPr>
          </a:p>
          <a:p>
            <a:pPr marL="0" indent="0">
              <a:buNone/>
            </a:pPr>
            <a:endParaRPr lang="en-US" altLang="zh-TW" sz="2400" b="1" dirty="0"/>
          </a:p>
          <a:p>
            <a:pPr marL="0" indent="0">
              <a:buNone/>
            </a:pPr>
            <a:r>
              <a:rPr lang="en-US" altLang="zh-TW" sz="6000" b="1" dirty="0">
                <a:solidFill>
                  <a:srgbClr val="C00000"/>
                </a:solidFill>
                <a:latin typeface="+mj-lt"/>
              </a:rPr>
              <a:t>The world: contracts</a:t>
            </a:r>
          </a:p>
          <a:p>
            <a:pPr marL="0" indent="0">
              <a:buNone/>
            </a:pPr>
            <a:r>
              <a:rPr lang="en-US" sz="6000" b="1" dirty="0">
                <a:solidFill>
                  <a:srgbClr val="0070C0"/>
                </a:solidFill>
                <a:latin typeface="+mj-lt"/>
                <a:ea typeface="PMingLiU" panose="02020500000000000000" pitchFamily="18" charset="-120"/>
              </a:rPr>
              <a:t>God &amp; men, Christians: covenant </a:t>
            </a: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9502326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2028946722"/>
              </p:ext>
            </p:extLst>
          </p:nvPr>
        </p:nvGraphicFramePr>
        <p:xfrm>
          <a:off x="0" y="115073"/>
          <a:ext cx="9144000" cy="6339840"/>
        </p:xfrm>
        <a:graphic>
          <a:graphicData uri="http://schemas.openxmlformats.org/drawingml/2006/table">
            <a:tbl>
              <a:tblPr firstRow="1" bandRow="1">
                <a:tableStyleId>{5C22544A-7EE6-4342-B048-85BDC9FD1C3A}</a:tableStyleId>
              </a:tblPr>
              <a:tblGrid>
                <a:gridCol w="4681673">
                  <a:extLst>
                    <a:ext uri="{9D8B030D-6E8A-4147-A177-3AD203B41FA5}">
                      <a16:colId xmlns:a16="http://schemas.microsoft.com/office/drawing/2014/main" val="2758002212"/>
                    </a:ext>
                  </a:extLst>
                </a:gridCol>
                <a:gridCol w="4462327">
                  <a:extLst>
                    <a:ext uri="{9D8B030D-6E8A-4147-A177-3AD203B41FA5}">
                      <a16:colId xmlns:a16="http://schemas.microsoft.com/office/drawing/2014/main" val="2968149723"/>
                    </a:ext>
                  </a:extLst>
                </a:gridCol>
              </a:tblGrid>
              <a:tr h="690880">
                <a:tc>
                  <a:txBody>
                    <a:bodyPr/>
                    <a:lstStyle/>
                    <a:p>
                      <a:pPr algn="ctr"/>
                      <a:r>
                        <a:rPr lang="zh-TW" altLang="en-US" sz="6000" b="1">
                          <a:latin typeface="SimHei" panose="02010609060101010101" pitchFamily="49" charset="-122"/>
                          <a:ea typeface="SimHei" panose="02010609060101010101" pitchFamily="49" charset="-122"/>
                        </a:rPr>
                        <a:t>契約</a:t>
                      </a:r>
                      <a:r>
                        <a:rPr lang="zh-TW" altLang="en-US" sz="6000" b="1">
                          <a:latin typeface="+mj-lt"/>
                        </a:rPr>
                        <a:t>    </a:t>
                      </a:r>
                      <a:r>
                        <a:rPr lang="en-US" sz="6000" b="1">
                          <a:latin typeface="+mj-lt"/>
                        </a:rPr>
                        <a:t>Contract</a:t>
                      </a:r>
                      <a:endParaRPr lang="en-US" sz="6000" b="1" dirty="0">
                        <a:latin typeface="+mj-lt"/>
                      </a:endParaRP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kumimoji="0" lang="zh-TW" altLang="en-US" sz="6000" b="1" kern="1200">
                          <a:solidFill>
                            <a:schemeClr val="lt1"/>
                          </a:solidFill>
                          <a:latin typeface="SimHei" panose="02010609060101010101" pitchFamily="49" charset="-122"/>
                          <a:ea typeface="SimHei" panose="02010609060101010101" pitchFamily="49" charset="-122"/>
                          <a:cs typeface="+mn-cs"/>
                        </a:rPr>
                        <a:t>盟約</a:t>
                      </a:r>
                      <a:r>
                        <a:rPr lang="zh-TW" altLang="en-US" sz="6000" b="1">
                          <a:latin typeface="+mj-lt"/>
                        </a:rPr>
                        <a:t>    </a:t>
                      </a:r>
                      <a:r>
                        <a:rPr lang="en-US" sz="6000" b="1">
                          <a:latin typeface="+mj-lt"/>
                        </a:rPr>
                        <a:t>Covenant</a:t>
                      </a:r>
                      <a:endParaRPr lang="en-US" sz="6000" b="1" dirty="0">
                        <a:latin typeface="+mj-lt"/>
                      </a:endParaRP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828800">
                <a:tc>
                  <a:txBody>
                    <a:bodyPr/>
                    <a:lstStyle/>
                    <a:p>
                      <a:pPr marL="0" algn="ctr" rtl="0" eaLnBrk="1" latinLnBrk="0" hangingPunct="1"/>
                      <a:r>
                        <a:rPr kumimoji="0" lang="zh-TW" altLang="en-US" sz="5600" b="1" kern="1200" dirty="0">
                          <a:solidFill>
                            <a:schemeClr val="tx1"/>
                          </a:solidFill>
                          <a:latin typeface="SimHei" panose="02010609060101010101" pitchFamily="49" charset="-122"/>
                          <a:ea typeface="SimHei" panose="02010609060101010101" pitchFamily="49" charset="-122"/>
                          <a:cs typeface="+mn-cs"/>
                        </a:rPr>
                        <a:t>於對方沒有</a:t>
                      </a:r>
                      <a:endParaRPr kumimoji="0" lang="en-US" altLang="zh-TW" sz="5600" b="1" kern="1200" dirty="0">
                        <a:solidFill>
                          <a:schemeClr val="tx1"/>
                        </a:solidFill>
                        <a:latin typeface="SimHei" panose="02010609060101010101" pitchFamily="49" charset="-122"/>
                        <a:ea typeface="SimHei" panose="02010609060101010101" pitchFamily="49" charset="-122"/>
                        <a:cs typeface="+mn-cs"/>
                      </a:endParaRPr>
                    </a:p>
                    <a:p>
                      <a:pPr marL="0" algn="ctr" rtl="0" eaLnBrk="1" latinLnBrk="0" hangingPunct="1"/>
                      <a:r>
                        <a:rPr kumimoji="0" lang="zh-TW" altLang="en-US" sz="5600" b="1" kern="1200" dirty="0">
                          <a:solidFill>
                            <a:schemeClr val="tx1"/>
                          </a:solidFill>
                          <a:latin typeface="SimHei" panose="02010609060101010101" pitchFamily="49" charset="-122"/>
                          <a:ea typeface="SimHei" panose="02010609060101010101" pitchFamily="49" charset="-122"/>
                          <a:cs typeface="+mn-cs"/>
                        </a:rPr>
                        <a:t>信任時的方法</a:t>
                      </a:r>
                      <a:endParaRPr kumimoji="0" lang="en-US" altLang="zh-TW" sz="5600" b="1" kern="1200" dirty="0">
                        <a:solidFill>
                          <a:schemeClr val="tx1"/>
                        </a:solidFill>
                        <a:latin typeface="SimHei" panose="02010609060101010101" pitchFamily="49" charset="-122"/>
                        <a:ea typeface="SimHei" panose="02010609060101010101" pitchFamily="49" charset="-122"/>
                        <a:cs typeface="+mn-cs"/>
                      </a:endParaRPr>
                    </a:p>
                    <a:p>
                      <a:pPr algn="ctr"/>
                      <a:r>
                        <a:rPr lang="en-US" sz="5600" b="1" dirty="0">
                          <a:latin typeface="+mj-lt"/>
                        </a:rPr>
                        <a:t>When you don’t trust the other person</a:t>
                      </a: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pPr algn="ctr"/>
                      <a:r>
                        <a:rPr kumimoji="0" lang="zh-TW" altLang="en-US" sz="5600" b="1" kern="1200" dirty="0">
                          <a:solidFill>
                            <a:schemeClr val="tx1"/>
                          </a:solidFill>
                          <a:latin typeface="SimHei" panose="02010609060101010101" pitchFamily="49" charset="-122"/>
                          <a:ea typeface="SimHei" panose="02010609060101010101" pitchFamily="49" charset="-122"/>
                          <a:cs typeface="+mn-cs"/>
                        </a:rPr>
                        <a:t>於對方有</a:t>
                      </a:r>
                      <a:endParaRPr kumimoji="0" lang="en-US" altLang="zh-TW" sz="5600" b="1" kern="1200" dirty="0">
                        <a:solidFill>
                          <a:schemeClr val="tx1"/>
                        </a:solidFill>
                        <a:latin typeface="SimHei" panose="02010609060101010101" pitchFamily="49" charset="-122"/>
                        <a:ea typeface="SimHei" panose="02010609060101010101" pitchFamily="49" charset="-122"/>
                        <a:cs typeface="+mn-cs"/>
                      </a:endParaRPr>
                    </a:p>
                    <a:p>
                      <a:pPr algn="ctr"/>
                      <a:r>
                        <a:rPr kumimoji="0" lang="zh-TW" altLang="en-US" sz="5600" b="1" kern="1200" dirty="0">
                          <a:solidFill>
                            <a:schemeClr val="tx1"/>
                          </a:solidFill>
                          <a:latin typeface="SimHei" panose="02010609060101010101" pitchFamily="49" charset="-122"/>
                          <a:ea typeface="SimHei" panose="02010609060101010101" pitchFamily="49" charset="-122"/>
                          <a:cs typeface="+mn-cs"/>
                        </a:rPr>
                        <a:t>深的信任 </a:t>
                      </a:r>
                      <a:r>
                        <a:rPr lang="en-US" sz="5600" b="1" dirty="0">
                          <a:latin typeface="+mj-lt"/>
                        </a:rPr>
                        <a:t>When you trust the other person</a:t>
                      </a: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bl>
          </a:graphicData>
        </a:graphic>
      </p:graphicFrame>
    </p:spTree>
    <p:extLst>
      <p:ext uri="{BB962C8B-B14F-4D97-AF65-F5344CB8AC3E}">
        <p14:creationId xmlns:p14="http://schemas.microsoft.com/office/powerpoint/2010/main" val="102099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25470"/>
            <a:ext cx="8686800" cy="6432530"/>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馬太福音 </a:t>
            </a:r>
            <a:r>
              <a:rPr lang="en-US" altLang="zh-TW" sz="5800" b="1" kern="1000" spc="-50" dirty="0">
                <a:latin typeface="+mj-lt"/>
                <a:ea typeface="DFKai-SB" panose="03000509000000000000" pitchFamily="65" charset="-120"/>
              </a:rPr>
              <a:t>5:9</a:t>
            </a:r>
            <a:r>
              <a:rPr lang="en-US" altLang="zh-TW" sz="5800" b="1" kern="1000" spc="-50" dirty="0">
                <a:latin typeface="DFKai-SB" panose="03000509000000000000" pitchFamily="65" charset="-120"/>
                <a:ea typeface="DFKai-SB" panose="03000509000000000000" pitchFamily="65" charset="-120"/>
              </a:rPr>
              <a:t> - </a:t>
            </a:r>
            <a:r>
              <a:rPr lang="zh-TW" altLang="en-US" sz="5800" b="1" kern="1000" spc="-50" dirty="0">
                <a:latin typeface="DFKai-SB" panose="03000509000000000000" pitchFamily="65" charset="-120"/>
                <a:ea typeface="DFKai-SB" panose="03000509000000000000" pitchFamily="65" charset="-120"/>
              </a:rPr>
              <a:t>使人和睦的人有福了！因為他們必稱為神的兒子。</a:t>
            </a:r>
            <a:endParaRPr lang="en-US" altLang="zh-TW" sz="5800" b="1" kern="1000" spc="-50" dirty="0">
              <a:latin typeface="DFKai-SB" panose="03000509000000000000" pitchFamily="65" charset="-120"/>
              <a:ea typeface="DFKai-SB" panose="03000509000000000000" pitchFamily="65" charset="-120"/>
            </a:endParaRPr>
          </a:p>
          <a:p>
            <a:endParaRPr lang="en-US" altLang="zh-TW" sz="2400" b="1" kern="1000" spc="-50" dirty="0">
              <a:latin typeface="+mj-lt"/>
              <a:ea typeface="DFKai-SB" panose="03000509000000000000" pitchFamily="65" charset="-120"/>
            </a:endParaRPr>
          </a:p>
          <a:p>
            <a:r>
              <a:rPr lang="en-US" sz="5200" b="1" dirty="0">
                <a:latin typeface="+mj-lt"/>
              </a:rPr>
              <a:t>Matthew 5:9 - Blessed are the peacemakers: for they shall be called sons of God.</a:t>
            </a:r>
            <a:endParaRPr lang="en-US" altLang="zh-TW" sz="5200" b="1" kern="1000" spc="-50" dirty="0">
              <a:latin typeface="+mj-lt"/>
              <a:ea typeface="DFKai-SB" panose="03000509000000000000" pitchFamily="65" charset="-120"/>
            </a:endParaRPr>
          </a:p>
          <a:p>
            <a:endParaRPr lang="zh-TW" altLang="en-US" sz="5800" b="1" kern="1000" spc="-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8803961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1418065342"/>
              </p:ext>
            </p:extLst>
          </p:nvPr>
        </p:nvGraphicFramePr>
        <p:xfrm>
          <a:off x="152400" y="115073"/>
          <a:ext cx="8839200" cy="6177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758002212"/>
                    </a:ext>
                  </a:extLst>
                </a:gridCol>
                <a:gridCol w="4724400">
                  <a:extLst>
                    <a:ext uri="{9D8B030D-6E8A-4147-A177-3AD203B41FA5}">
                      <a16:colId xmlns:a16="http://schemas.microsoft.com/office/drawing/2014/main" val="2968149723"/>
                    </a:ext>
                  </a:extLst>
                </a:gridCol>
              </a:tblGrid>
              <a:tr h="690880">
                <a:tc>
                  <a:txBody>
                    <a:bodyPr/>
                    <a:lstStyle/>
                    <a:p>
                      <a:pPr algn="ctr"/>
                      <a:r>
                        <a:rPr lang="zh-TW" altLang="en-US" sz="3700" b="1">
                          <a:latin typeface="SimHei" panose="02010609060101010101" pitchFamily="49" charset="-122"/>
                          <a:ea typeface="SimHei" panose="02010609060101010101" pitchFamily="49" charset="-122"/>
                        </a:rPr>
                        <a:t>契約</a:t>
                      </a:r>
                      <a:r>
                        <a:rPr lang="zh-TW" altLang="en-US" sz="3700" b="1">
                          <a:latin typeface="+mj-lt"/>
                        </a:rPr>
                        <a:t>    </a:t>
                      </a:r>
                      <a:r>
                        <a:rPr lang="en-US" sz="3700" b="1">
                          <a:latin typeface="+mj-lt"/>
                        </a:rPr>
                        <a:t>Contract</a:t>
                      </a:r>
                      <a:endParaRPr lang="en-US" sz="3700" b="1" dirty="0">
                        <a:latin typeface="+mj-lt"/>
                      </a:endParaRP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kumimoji="0" lang="zh-TW" altLang="en-US" sz="3700" b="1" kern="1200">
                          <a:solidFill>
                            <a:schemeClr val="lt1"/>
                          </a:solidFill>
                          <a:latin typeface="SimHei" panose="02010609060101010101" pitchFamily="49" charset="-122"/>
                          <a:ea typeface="SimHei" panose="02010609060101010101" pitchFamily="49" charset="-122"/>
                          <a:cs typeface="+mn-cs"/>
                        </a:rPr>
                        <a:t>盟約</a:t>
                      </a:r>
                      <a:r>
                        <a:rPr lang="zh-TW" altLang="en-US" sz="3700" b="1">
                          <a:latin typeface="+mj-lt"/>
                        </a:rPr>
                        <a:t>    </a:t>
                      </a:r>
                      <a:r>
                        <a:rPr lang="en-US" sz="3700" b="1">
                          <a:latin typeface="+mj-lt"/>
                        </a:rPr>
                        <a:t>Covenant</a:t>
                      </a:r>
                      <a:endParaRPr lang="en-US" sz="3700" b="1" dirty="0">
                        <a:latin typeface="+mj-lt"/>
                      </a:endParaRP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259840">
                <a:tc>
                  <a:txBody>
                    <a:bodyPr/>
                    <a:lstStyle/>
                    <a:p>
                      <a:r>
                        <a:rPr kumimoji="0" lang="zh-TW" altLang="en-US" sz="3700" b="1" kern="1200" dirty="0">
                          <a:solidFill>
                            <a:schemeClr val="tx1"/>
                          </a:solidFill>
                          <a:latin typeface="SimHei" panose="02010609060101010101" pitchFamily="49" charset="-122"/>
                          <a:ea typeface="SimHei" panose="02010609060101010101" pitchFamily="49" charset="-122"/>
                          <a:cs typeface="+mn-cs"/>
                        </a:rPr>
                        <a:t>商業交易</a:t>
                      </a:r>
                      <a:endParaRPr kumimoji="0" lang="en-US" altLang="zh-TW" sz="3700" b="1" kern="1200" dirty="0">
                        <a:solidFill>
                          <a:schemeClr val="tx1"/>
                        </a:solidFill>
                        <a:latin typeface="SimHei" panose="02010609060101010101" pitchFamily="49" charset="-122"/>
                        <a:ea typeface="SimHei" panose="02010609060101010101" pitchFamily="49" charset="-122"/>
                        <a:cs typeface="+mn-cs"/>
                      </a:endParaRPr>
                    </a:p>
                    <a:p>
                      <a:r>
                        <a:rPr lang="en-US" sz="3700" b="1" dirty="0">
                          <a:latin typeface="+mj-lt"/>
                        </a:rPr>
                        <a:t>Business dealings</a:t>
                      </a: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0" algn="l" rtl="0" eaLnBrk="1" latinLnBrk="0" hangingPunct="1"/>
                      <a:r>
                        <a:rPr kumimoji="0" lang="zh-TW" altLang="en-US" sz="3700" b="1" kern="1200" dirty="0">
                          <a:solidFill>
                            <a:schemeClr val="tx1"/>
                          </a:solidFill>
                          <a:latin typeface="SimHei" panose="02010609060101010101" pitchFamily="49" charset="-122"/>
                          <a:ea typeface="SimHei" panose="02010609060101010101" pitchFamily="49" charset="-122"/>
                          <a:cs typeface="+mn-cs"/>
                        </a:rPr>
                        <a:t>真正的朋友，婚姻 </a:t>
                      </a:r>
                      <a:endParaRPr kumimoji="0" lang="en-US" altLang="zh-TW" sz="3700" b="1" kern="1200" dirty="0">
                        <a:solidFill>
                          <a:schemeClr val="tx1"/>
                        </a:solidFill>
                        <a:latin typeface="SimHei" panose="02010609060101010101" pitchFamily="49" charset="-122"/>
                        <a:ea typeface="SimHei" panose="02010609060101010101" pitchFamily="49" charset="-122"/>
                        <a:cs typeface="+mn-cs"/>
                      </a:endParaRPr>
                    </a:p>
                    <a:p>
                      <a:r>
                        <a:rPr lang="en-US" altLang="zh-TW" sz="3500" b="1" dirty="0">
                          <a:latin typeface="+mj-lt"/>
                        </a:rPr>
                        <a:t>True friends, marriage</a:t>
                      </a:r>
                      <a:endParaRPr lang="en-US" sz="3500" b="1" dirty="0">
                        <a:latin typeface="+mj-lt"/>
                      </a:endParaRP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83529342"/>
                  </a:ext>
                </a:extLst>
              </a:tr>
              <a:tr h="1828800">
                <a:tc>
                  <a:txBody>
                    <a:bodyPr/>
                    <a:lstStyle/>
                    <a:p>
                      <a:pPr marL="0" algn="l" rtl="0" eaLnBrk="1" latinLnBrk="0" hangingPunct="1"/>
                      <a:r>
                        <a:rPr kumimoji="0" lang="zh-TW" altLang="en-US" sz="3700" b="1" kern="1200" dirty="0">
                          <a:solidFill>
                            <a:schemeClr val="tx1"/>
                          </a:solidFill>
                          <a:latin typeface="SimHei" panose="02010609060101010101" pitchFamily="49" charset="-122"/>
                          <a:ea typeface="SimHei" panose="02010609060101010101" pitchFamily="49" charset="-122"/>
                          <a:cs typeface="+mn-cs"/>
                        </a:rPr>
                        <a:t>沒有信任時的方法</a:t>
                      </a:r>
                      <a:endParaRPr kumimoji="0" lang="en-US" altLang="zh-TW" sz="3700" b="1" kern="1200" dirty="0">
                        <a:solidFill>
                          <a:schemeClr val="tx1"/>
                        </a:solidFill>
                        <a:latin typeface="SimHei" panose="02010609060101010101" pitchFamily="49" charset="-122"/>
                        <a:ea typeface="SimHei" panose="02010609060101010101" pitchFamily="49" charset="-122"/>
                        <a:cs typeface="+mn-cs"/>
                      </a:endParaRPr>
                    </a:p>
                    <a:p>
                      <a:r>
                        <a:rPr lang="en-US" sz="3700" b="1" dirty="0">
                          <a:latin typeface="+mj-lt"/>
                        </a:rPr>
                        <a:t>When you don’t trust other person</a:t>
                      </a: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r>
                        <a:rPr kumimoji="0" lang="zh-TW" altLang="en-US" sz="3700" b="1" kern="1200" dirty="0">
                          <a:solidFill>
                            <a:schemeClr val="tx1"/>
                          </a:solidFill>
                          <a:latin typeface="SimHei" panose="02010609060101010101" pitchFamily="49" charset="-122"/>
                          <a:ea typeface="SimHei" panose="02010609060101010101" pitchFamily="49" charset="-122"/>
                          <a:cs typeface="+mn-cs"/>
                        </a:rPr>
                        <a:t>於對方要有深的信任 </a:t>
                      </a:r>
                      <a:r>
                        <a:rPr lang="en-US" sz="3700" b="1" dirty="0">
                          <a:latin typeface="+mj-lt"/>
                        </a:rPr>
                        <a:t>When you trust the other person</a:t>
                      </a: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r h="2397760">
                <a:tc>
                  <a:txBody>
                    <a:bodyPr/>
                    <a:lstStyle/>
                    <a:p>
                      <a:r>
                        <a:rPr kumimoji="0" lang="zh-TW" altLang="en-US" sz="3700" b="1" kern="1200" dirty="0">
                          <a:solidFill>
                            <a:schemeClr val="tx1"/>
                          </a:solidFill>
                          <a:latin typeface="SimHei" panose="02010609060101010101" pitchFamily="49" charset="-122"/>
                          <a:ea typeface="SimHei" panose="02010609060101010101" pitchFamily="49" charset="-122"/>
                          <a:cs typeface="+mn-cs"/>
                        </a:rPr>
                        <a:t>保護自己免受他人傷害 </a:t>
                      </a:r>
                      <a:r>
                        <a:rPr lang="en-US" sz="3700" b="1" dirty="0">
                          <a:latin typeface="+mj-lt"/>
                        </a:rPr>
                        <a:t>To protect yourself from the other person</a:t>
                      </a: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r>
                        <a:rPr kumimoji="0" lang="zh-TW" altLang="en-US" sz="3700" b="1" kern="1200" dirty="0">
                          <a:solidFill>
                            <a:schemeClr val="tx1"/>
                          </a:solidFill>
                          <a:latin typeface="SimHei" panose="02010609060101010101" pitchFamily="49" charset="-122"/>
                          <a:ea typeface="SimHei" panose="02010609060101010101" pitchFamily="49" charset="-122"/>
                          <a:cs typeface="+mn-cs"/>
                        </a:rPr>
                        <a:t>讓自己為另一個人付出 </a:t>
                      </a:r>
                      <a:r>
                        <a:rPr lang="en-US" sz="3700" b="1" dirty="0">
                          <a:latin typeface="+mj-lt"/>
                        </a:rPr>
                        <a:t>Commit yourself to give to the other person</a:t>
                      </a: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41924878"/>
                  </a:ext>
                </a:extLst>
              </a:tr>
            </a:tbl>
          </a:graphicData>
        </a:graphic>
      </p:graphicFrame>
    </p:spTree>
    <p:extLst>
      <p:ext uri="{BB962C8B-B14F-4D97-AF65-F5344CB8AC3E}">
        <p14:creationId xmlns:p14="http://schemas.microsoft.com/office/powerpoint/2010/main" val="27959075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 </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solidFill>
                  <a:srgbClr val="0070C0"/>
                </a:solidFill>
              </a:rPr>
              <a:t> </a:t>
            </a:r>
            <a:r>
              <a:rPr lang="zh-TW" altLang="en-US" sz="6000" b="1" dirty="0">
                <a:solidFill>
                  <a:srgbClr val="0070C0"/>
                </a:solidFill>
                <a:highlight>
                  <a:srgbClr val="FFFF00"/>
                </a:highlight>
                <a:latin typeface="+mj-ea"/>
                <a:ea typeface="+mj-ea"/>
              </a:rPr>
              <a:t>信</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Trust / integrity</a:t>
            </a:r>
            <a:endParaRPr lang="zh-TW" altLang="en-US" sz="6000" b="1" dirty="0">
              <a:solidFill>
                <a:srgbClr val="0070C0"/>
              </a:solidFill>
              <a:highlight>
                <a:srgbClr val="FFFF00"/>
              </a:highlight>
            </a:endParaRPr>
          </a:p>
        </p:txBody>
      </p:sp>
    </p:spTree>
    <p:extLst>
      <p:ext uri="{BB962C8B-B14F-4D97-AF65-F5344CB8AC3E}">
        <p14:creationId xmlns:p14="http://schemas.microsoft.com/office/powerpoint/2010/main" val="741096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400" y="230810"/>
            <a:ext cx="8839200" cy="4229100"/>
          </a:xfrm>
        </p:spPr>
        <p:txBody>
          <a:bodyPr>
            <a:noAutofit/>
          </a:bodyPr>
          <a:lstStyle/>
          <a:p>
            <a:pPr marL="0" indent="0">
              <a:buNone/>
            </a:pPr>
            <a:r>
              <a:rPr lang="en-US" altLang="zh-CN" sz="6000" b="1" dirty="0">
                <a:latin typeface="+mj-lt"/>
                <a:ea typeface="PMingLiU" panose="02020500000000000000" pitchFamily="18" charset="-120"/>
              </a:rPr>
              <a:t>2. </a:t>
            </a:r>
            <a:r>
              <a:rPr lang="zh-CN" altLang="en-US" sz="6000" b="1" dirty="0">
                <a:latin typeface="+mj-ea"/>
                <a:ea typeface="+mj-ea"/>
              </a:rPr>
              <a:t>要選擇良友</a:t>
            </a:r>
            <a:r>
              <a:rPr lang="en-US" altLang="zh-CN" sz="6000" b="1" dirty="0">
                <a:latin typeface="+mj-ea"/>
                <a:ea typeface="+mj-ea"/>
              </a:rPr>
              <a:t>-</a:t>
            </a:r>
            <a:r>
              <a:rPr lang="zh-TW" altLang="en-US" sz="6000" b="1" dirty="0">
                <a:latin typeface="+mj-ea"/>
                <a:ea typeface="+mj-ea"/>
              </a:rPr>
              <a:t>你必須小心的選擇朋友，因為他們會正面或負面的影響你</a:t>
            </a:r>
            <a:endParaRPr lang="en-US" altLang="zh-TW" sz="6000" b="1" dirty="0">
              <a:latin typeface="+mj-ea"/>
              <a:ea typeface="+mj-ea"/>
            </a:endParaRPr>
          </a:p>
          <a:p>
            <a:pPr marL="0" indent="0">
              <a:buNone/>
            </a:pPr>
            <a:r>
              <a:rPr lang="en-US" altLang="zh-TW" sz="6000" b="1" dirty="0"/>
              <a:t>2. Selectivity - Choose </a:t>
            </a:r>
            <a:r>
              <a:rPr lang="en-US" altLang="zh-CN" sz="6000" b="1" dirty="0"/>
              <a:t>close </a:t>
            </a:r>
            <a:r>
              <a:rPr lang="en-US" altLang="zh-TW" sz="6000" b="1" dirty="0"/>
              <a:t>friends wisely because they influence you in both good and bad ways</a:t>
            </a: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8437993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399" y="381001"/>
            <a:ext cx="8898835" cy="5219700"/>
          </a:xfrm>
        </p:spPr>
        <p:txBody>
          <a:bodyPr>
            <a:noAutofit/>
          </a:bodyPr>
          <a:lstStyle/>
          <a:p>
            <a:pPr marL="0" indent="0">
              <a:spcAft>
                <a:spcPts val="800"/>
              </a:spcAft>
              <a:buNone/>
            </a:pPr>
            <a:r>
              <a:rPr lang="zh-TW" altLang="en-US" sz="5867" b="1" dirty="0">
                <a:latin typeface="+mj-ea"/>
                <a:ea typeface="+mj-ea"/>
              </a:rPr>
              <a:t>箴言</a:t>
            </a:r>
            <a:r>
              <a:rPr lang="en-US" sz="5867" b="1" dirty="0">
                <a:latin typeface="+mj-lt"/>
                <a:ea typeface="+mj-ea"/>
              </a:rPr>
              <a:t>12:26 -- </a:t>
            </a:r>
            <a:r>
              <a:rPr lang="zh-TW" altLang="en-US" sz="5867" b="1" dirty="0">
                <a:latin typeface="+mj-ea"/>
                <a:ea typeface="+mj-ea"/>
              </a:rPr>
              <a:t>義人引導他的鄰舍</a:t>
            </a:r>
            <a:r>
              <a:rPr lang="zh-TW" altLang="en-US" sz="5867" b="1" dirty="0">
                <a:latin typeface="+mj-ea"/>
              </a:rPr>
              <a:t>，</a:t>
            </a:r>
            <a:r>
              <a:rPr lang="zh-TW" altLang="en-US" sz="5867" b="1" dirty="0">
                <a:latin typeface="+mj-ea"/>
                <a:ea typeface="+mj-ea"/>
              </a:rPr>
              <a:t>惡人的道叫人失迷。</a:t>
            </a:r>
            <a:endParaRPr lang="en-US" altLang="zh-TW" sz="5867" b="1" dirty="0">
              <a:latin typeface="+mj-ea"/>
              <a:ea typeface="+mj-ea"/>
            </a:endParaRPr>
          </a:p>
          <a:p>
            <a:pPr marL="0" indent="0">
              <a:buNone/>
            </a:pPr>
            <a:endParaRPr lang="en-US" altLang="zh-TW" sz="1200" b="1" dirty="0"/>
          </a:p>
          <a:p>
            <a:pPr marL="0" indent="0">
              <a:buNone/>
            </a:pPr>
            <a:r>
              <a:rPr lang="en-US" altLang="zh-TW" sz="5867" b="1" dirty="0"/>
              <a:t>Prov. 12:26 -- The righteous choose their friends carefully, but the way of the wicked leads them astray.</a:t>
            </a:r>
          </a:p>
          <a:p>
            <a:pPr marL="0" indent="0">
              <a:buNone/>
            </a:pPr>
            <a:endParaRPr lang="en-US" sz="2400" dirty="0"/>
          </a:p>
          <a:p>
            <a:pPr marL="0" indent="0">
              <a:spcAft>
                <a:spcPts val="800"/>
              </a:spcAft>
              <a:buNone/>
            </a:pPr>
            <a:endParaRPr lang="en-US" sz="5867"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3909617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6000" b="1" dirty="0">
                <a:latin typeface="+mj-ea"/>
                <a:ea typeface="+mj-ea"/>
              </a:rPr>
              <a:t>箴言</a:t>
            </a:r>
            <a:r>
              <a:rPr lang="en-US" sz="6000" b="1" dirty="0">
                <a:latin typeface="+mj-lt"/>
                <a:ea typeface="+mj-ea"/>
              </a:rPr>
              <a:t>22:24-25</a:t>
            </a:r>
          </a:p>
          <a:p>
            <a:pPr marL="0" indent="0">
              <a:lnSpc>
                <a:spcPct val="100000"/>
              </a:lnSpc>
              <a:spcAft>
                <a:spcPts val="800"/>
              </a:spcAft>
              <a:buNone/>
            </a:pPr>
            <a:r>
              <a:rPr lang="zh-TW" altLang="en-US" sz="6000" b="1" dirty="0">
                <a:latin typeface="+mj-ea"/>
                <a:ea typeface="+mj-ea"/>
              </a:rPr>
              <a:t>好生氣的人，不可與他結交；暴怒的人</a:t>
            </a:r>
            <a:r>
              <a:rPr lang="en-US" altLang="zh-TW" sz="6000" b="1" dirty="0">
                <a:latin typeface="+mj-ea"/>
                <a:ea typeface="+mj-ea"/>
              </a:rPr>
              <a:t>, </a:t>
            </a:r>
            <a:r>
              <a:rPr lang="zh-TW" altLang="en-US" sz="6000" b="1" dirty="0">
                <a:latin typeface="+mj-ea"/>
                <a:ea typeface="+mj-ea"/>
              </a:rPr>
              <a:t>不可與他來往。恐怕你效法他的行為</a:t>
            </a:r>
            <a:r>
              <a:rPr lang="en-US" altLang="zh-TW" sz="6000" b="1" dirty="0">
                <a:latin typeface="+mj-ea"/>
                <a:ea typeface="+mj-ea"/>
              </a:rPr>
              <a:t>,</a:t>
            </a:r>
            <a:r>
              <a:rPr lang="zh-TW" altLang="en-US" sz="6000" b="1" dirty="0">
                <a:latin typeface="+mj-ea"/>
                <a:ea typeface="+mj-ea"/>
              </a:rPr>
              <a:t>自己就陷在網羅裡。</a:t>
            </a:r>
            <a:endParaRPr lang="en-US" sz="6000" b="1" dirty="0">
              <a:latin typeface="+mj-ea"/>
              <a:ea typeface="+mj-ea"/>
            </a:endParaRPr>
          </a:p>
        </p:txBody>
      </p:sp>
    </p:spTree>
    <p:extLst>
      <p:ext uri="{BB962C8B-B14F-4D97-AF65-F5344CB8AC3E}">
        <p14:creationId xmlns:p14="http://schemas.microsoft.com/office/powerpoint/2010/main" val="36185625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477000"/>
          </a:xfrm>
        </p:spPr>
        <p:txBody>
          <a:bodyPr>
            <a:normAutofit fontScale="92500"/>
          </a:bodyPr>
          <a:lstStyle/>
          <a:p>
            <a:pPr marL="0" indent="0">
              <a:buNone/>
            </a:pPr>
            <a:r>
              <a:rPr lang="en-US" altLang="zh-TW" sz="6400" b="1" dirty="0">
                <a:latin typeface="+mj-lt"/>
              </a:rPr>
              <a:t>Proverbs 22:24-25</a:t>
            </a:r>
          </a:p>
          <a:p>
            <a:pPr marL="0" indent="0">
              <a:buNone/>
            </a:pPr>
            <a:r>
              <a:rPr lang="en-US" altLang="zh-TW" sz="6400" b="1" dirty="0">
                <a:latin typeface="+mj-lt"/>
              </a:rPr>
              <a:t>Do not make friends with a hot-tempered person, do not associate with one easily angered, or you may learn their ways and get yourself ensnared.</a:t>
            </a:r>
          </a:p>
          <a:p>
            <a:pPr marL="0" indent="0">
              <a:buNone/>
            </a:pPr>
            <a:endParaRPr lang="en-US" dirty="0">
              <a:latin typeface="+mj-lt"/>
            </a:endParaRPr>
          </a:p>
        </p:txBody>
      </p:sp>
    </p:spTree>
    <p:extLst>
      <p:ext uri="{BB962C8B-B14F-4D97-AF65-F5344CB8AC3E}">
        <p14:creationId xmlns:p14="http://schemas.microsoft.com/office/powerpoint/2010/main" val="30323580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zh-TW" altLang="en-US" sz="6000" b="1" dirty="0">
                <a:latin typeface="+mj-ea"/>
                <a:ea typeface="+mj-ea"/>
              </a:rPr>
              <a:t>我們不是只想與完美的人交朋友</a:t>
            </a:r>
            <a:r>
              <a:rPr lang="en-US" altLang="zh-TW" sz="6000" b="1" dirty="0">
                <a:latin typeface="+mj-ea"/>
                <a:ea typeface="+mj-ea"/>
              </a:rPr>
              <a:t>... </a:t>
            </a:r>
            <a:r>
              <a:rPr lang="zh-TW" altLang="en-US" sz="6000" b="1" dirty="0">
                <a:latin typeface="+mj-ea"/>
                <a:ea typeface="+mj-ea"/>
              </a:rPr>
              <a:t>我們需要確定</a:t>
            </a:r>
            <a:r>
              <a:rPr lang="zh-TW" altLang="en-US" sz="6000" b="1" dirty="0">
                <a:latin typeface="+mj-ea"/>
              </a:rPr>
              <a:t>我們</a:t>
            </a:r>
            <a:r>
              <a:rPr lang="zh-TW" altLang="en-US" sz="6000" b="1" u="sng" dirty="0">
                <a:latin typeface="+mj-ea"/>
              </a:rPr>
              <a:t>深交</a:t>
            </a:r>
            <a:r>
              <a:rPr lang="zh-TW" altLang="en-US" sz="6000" b="1" u="sng" dirty="0">
                <a:latin typeface="+mj-ea"/>
                <a:ea typeface="+mj-ea"/>
              </a:rPr>
              <a:t>的朋友</a:t>
            </a:r>
            <a:r>
              <a:rPr lang="zh-TW" altLang="en-US" sz="6000" b="1" dirty="0">
                <a:latin typeface="+mj-ea"/>
                <a:ea typeface="+mj-ea"/>
              </a:rPr>
              <a:t>的心是定在跟隨神的正確道路上。</a:t>
            </a:r>
            <a:endParaRPr lang="en-US" sz="6000" b="1" dirty="0">
              <a:latin typeface="+mj-ea"/>
              <a:ea typeface="+mj-ea"/>
            </a:endParaRPr>
          </a:p>
        </p:txBody>
      </p:sp>
    </p:spTree>
    <p:extLst>
      <p:ext uri="{BB962C8B-B14F-4D97-AF65-F5344CB8AC3E}">
        <p14:creationId xmlns:p14="http://schemas.microsoft.com/office/powerpoint/2010/main" val="213418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60625" y="155713"/>
            <a:ext cx="8525565" cy="6096000"/>
          </a:xfrm>
        </p:spPr>
        <p:txBody>
          <a:bodyPr>
            <a:noAutofit/>
          </a:bodyPr>
          <a:lstStyle/>
          <a:p>
            <a:pPr marL="0" indent="0">
              <a:lnSpc>
                <a:spcPct val="100000"/>
              </a:lnSpc>
              <a:spcAft>
                <a:spcPts val="800"/>
              </a:spcAft>
              <a:buNone/>
            </a:pPr>
            <a:r>
              <a:rPr lang="zh-TW" altLang="en-US" sz="6000" b="1" dirty="0">
                <a:latin typeface="+mj-ea"/>
                <a:ea typeface="+mj-ea"/>
              </a:rPr>
              <a:t>箴言</a:t>
            </a:r>
            <a:r>
              <a:rPr lang="zh-TW" altLang="en-US" sz="6000" b="1" dirty="0">
                <a:latin typeface="+mj-lt"/>
                <a:ea typeface="+mj-ea"/>
              </a:rPr>
              <a:t> </a:t>
            </a:r>
            <a:r>
              <a:rPr lang="en-US" altLang="zh-TW" sz="6000" b="1" dirty="0">
                <a:latin typeface="+mj-lt"/>
                <a:ea typeface="+mj-ea"/>
              </a:rPr>
              <a:t>Prov. 13:20 - </a:t>
            </a:r>
            <a:r>
              <a:rPr lang="zh-TW" altLang="en-US" sz="6000" b="1" dirty="0">
                <a:latin typeface="+mj-ea"/>
              </a:rPr>
              <a:t>與智慧人同行的必得智慧，和愚昧人做伴的必受虧損。</a:t>
            </a:r>
            <a:endParaRPr lang="en-US" altLang="zh-TW" sz="6000" b="1" dirty="0">
              <a:latin typeface="+mj-ea"/>
            </a:endParaRPr>
          </a:p>
          <a:p>
            <a:pPr marL="0" indent="0">
              <a:lnSpc>
                <a:spcPct val="100000"/>
              </a:lnSpc>
              <a:spcAft>
                <a:spcPts val="800"/>
              </a:spcAft>
              <a:buNone/>
            </a:pPr>
            <a:r>
              <a:rPr lang="en-US" sz="5800" b="1" dirty="0">
                <a:latin typeface="+mj-lt"/>
                <a:ea typeface="+mj-ea"/>
              </a:rPr>
              <a:t>Walk with the wise and become wise, for a companion of fools suffers harm.</a:t>
            </a:r>
          </a:p>
          <a:p>
            <a:pPr marL="0" indent="0">
              <a:lnSpc>
                <a:spcPct val="100000"/>
              </a:lnSpc>
              <a:spcAft>
                <a:spcPts val="800"/>
              </a:spcAft>
              <a:buNone/>
            </a:pPr>
            <a:endParaRPr lang="en-US" sz="6000" b="1" dirty="0">
              <a:latin typeface="+mj-lt"/>
              <a:ea typeface="+mj-ea"/>
            </a:endParaRPr>
          </a:p>
        </p:txBody>
      </p:sp>
    </p:spTree>
    <p:extLst>
      <p:ext uri="{BB962C8B-B14F-4D97-AF65-F5344CB8AC3E}">
        <p14:creationId xmlns:p14="http://schemas.microsoft.com/office/powerpoint/2010/main" val="33811965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190500" y="190500"/>
            <a:ext cx="8763000" cy="6477000"/>
          </a:xfrm>
        </p:spPr>
        <p:txBody>
          <a:bodyPr>
            <a:normAutofit/>
          </a:bodyPr>
          <a:lstStyle/>
          <a:p>
            <a:pPr marL="0" indent="0">
              <a:buNone/>
            </a:pPr>
            <a:r>
              <a:rPr lang="en-US" altLang="zh-TW" sz="6400" b="1" dirty="0">
                <a:latin typeface="+mj-lt"/>
              </a:rPr>
              <a:t>We are not trying to make friends only with perfect </a:t>
            </a:r>
            <a:r>
              <a:rPr lang="en-US" altLang="zh-TW" sz="6400" b="1">
                <a:latin typeface="+mj-lt"/>
              </a:rPr>
              <a:t>people…  We </a:t>
            </a:r>
            <a:r>
              <a:rPr lang="en-US" altLang="zh-TW" sz="6400" b="1" dirty="0">
                <a:latin typeface="+mj-lt"/>
              </a:rPr>
              <a:t>need to make sure our </a:t>
            </a:r>
            <a:r>
              <a:rPr lang="en-US" altLang="zh-TW" sz="6400" b="1" u="sng" dirty="0">
                <a:latin typeface="+mj-lt"/>
              </a:rPr>
              <a:t>closest friends</a:t>
            </a:r>
            <a:r>
              <a:rPr lang="en-US" altLang="zh-TW" sz="6400" b="1" dirty="0">
                <a:latin typeface="+mj-lt"/>
              </a:rPr>
              <a:t> </a:t>
            </a:r>
            <a:r>
              <a:rPr lang="en-US" altLang="zh-TW" sz="6400" b="1">
                <a:latin typeface="+mj-lt"/>
              </a:rPr>
              <a:t>have their  hearts </a:t>
            </a:r>
            <a:r>
              <a:rPr lang="en-US" altLang="zh-TW" sz="6400" b="1" dirty="0">
                <a:latin typeface="+mj-lt"/>
              </a:rPr>
              <a:t>set on the right path of following God.</a:t>
            </a:r>
          </a:p>
          <a:p>
            <a:pPr marL="0" indent="0">
              <a:buNone/>
            </a:pPr>
            <a:endParaRPr lang="en-US" dirty="0">
              <a:latin typeface="+mj-lt"/>
            </a:endParaRPr>
          </a:p>
        </p:txBody>
      </p:sp>
    </p:spTree>
    <p:extLst>
      <p:ext uri="{BB962C8B-B14F-4D97-AF65-F5344CB8AC3E}">
        <p14:creationId xmlns:p14="http://schemas.microsoft.com/office/powerpoint/2010/main" val="39826483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latin typeface="+mj-ea"/>
                <a:ea typeface="+mj-ea"/>
              </a:rPr>
              <a:t>仁</a:t>
            </a:r>
            <a:r>
              <a:rPr lang="zh-TW" altLang="en-US" sz="6000" b="1" dirty="0"/>
              <a:t> </a:t>
            </a:r>
            <a:r>
              <a:rPr lang="en-US" altLang="zh-TW" sz="6000" b="1" dirty="0"/>
              <a:t>– Love / humanity</a:t>
            </a:r>
          </a:p>
          <a:p>
            <a:pPr>
              <a:buClrTx/>
            </a:pPr>
            <a:r>
              <a:rPr lang="zh-TW" altLang="en-US" sz="6000" b="1" dirty="0">
                <a:solidFill>
                  <a:srgbClr val="0070C0"/>
                </a:solidFill>
              </a:rPr>
              <a:t> </a:t>
            </a:r>
            <a:r>
              <a:rPr lang="zh-TW" altLang="en-US" sz="6000" b="1" dirty="0">
                <a:solidFill>
                  <a:srgbClr val="0070C0"/>
                </a:solidFill>
                <a:highlight>
                  <a:srgbClr val="FFFF00"/>
                </a:highlight>
                <a:latin typeface="+mj-ea"/>
                <a:ea typeface="+mj-ea"/>
              </a:rPr>
              <a:t>義</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a:t>
            </a:r>
            <a:r>
              <a:rPr lang="en-US" altLang="zh-TW" sz="6000" b="1" dirty="0">
                <a:solidFill>
                  <a:srgbClr val="0070C0"/>
                </a:solidFill>
                <a:highlight>
                  <a:srgbClr val="FFFF00"/>
                </a:highlight>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solidFill>
                  <a:srgbClr val="0070C0"/>
                </a:solidFill>
                <a:highlight>
                  <a:srgbClr val="FFFF00"/>
                </a:highlight>
                <a:latin typeface="+mj-ea"/>
                <a:ea typeface="+mj-ea"/>
              </a:rPr>
              <a:t>智</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206692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8296" y="705177"/>
            <a:ext cx="8865703" cy="4924425"/>
          </a:xfrm>
          <a:prstGeom prst="rect">
            <a:avLst/>
          </a:prstGeom>
        </p:spPr>
        <p:txBody>
          <a:bodyPr wrap="square">
            <a:spAutoFit/>
          </a:bodyPr>
          <a:lstStyle/>
          <a:p>
            <a:r>
              <a:rPr lang="zh-TW" altLang="en-US" sz="5800" b="1" kern="1000" spc="-50" dirty="0">
                <a:latin typeface="DFKai-SB" panose="03000509000000000000" pitchFamily="65" charset="-120"/>
                <a:ea typeface="DFKai-SB" panose="03000509000000000000" pitchFamily="65" charset="-120"/>
              </a:rPr>
              <a:t>什麼是</a:t>
            </a:r>
            <a:r>
              <a:rPr lang="en-US" altLang="zh-TW" sz="5800" b="1" kern="1000" spc="-50" dirty="0">
                <a:latin typeface="+mj-lt"/>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使人和睦</a:t>
            </a:r>
            <a:r>
              <a:rPr lang="en-US" altLang="zh-TW" sz="5800" b="1" kern="1000" spc="-50" dirty="0">
                <a:latin typeface="+mj-lt"/>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的</a:t>
            </a:r>
            <a:r>
              <a:rPr lang="zh-TW" altLang="en-US" sz="5800" b="1" kern="1000" spc="-50">
                <a:latin typeface="DFKai-SB" panose="03000509000000000000" pitchFamily="65" charset="-120"/>
                <a:ea typeface="DFKai-SB" panose="03000509000000000000" pitchFamily="65" charset="-120"/>
              </a:rPr>
              <a:t>人</a:t>
            </a:r>
            <a:r>
              <a:rPr lang="en-US" altLang="zh-TW" sz="5800" b="1" kern="1000" spc="-50">
                <a:latin typeface="DFKai-SB" panose="03000509000000000000" pitchFamily="65" charset="-120"/>
                <a:ea typeface="DFKai-SB" panose="03000509000000000000" pitchFamily="65" charset="-120"/>
              </a:rPr>
              <a:t>?  </a:t>
            </a:r>
            <a:endParaRPr lang="en-US" altLang="zh-TW" sz="5800" b="1" kern="1000" spc="-50" dirty="0">
              <a:latin typeface="DFKai-SB" panose="03000509000000000000" pitchFamily="65" charset="-120"/>
              <a:ea typeface="DFKai-SB" panose="03000509000000000000" pitchFamily="65" charset="-120"/>
            </a:endParaRPr>
          </a:p>
          <a:p>
            <a:r>
              <a:rPr lang="zh-TW" altLang="en-US" sz="5800" b="1" kern="1000" spc="-50" dirty="0">
                <a:latin typeface="DFKai-SB" panose="03000509000000000000" pitchFamily="65" charset="-120"/>
                <a:ea typeface="DFKai-SB" panose="03000509000000000000" pitchFamily="65" charset="-120"/>
              </a:rPr>
              <a:t>原文是 </a:t>
            </a:r>
            <a:r>
              <a:rPr lang="en-US" altLang="zh-TW" sz="5800" b="1" kern="1000" spc="-50" dirty="0">
                <a:latin typeface="+mj-lt"/>
                <a:ea typeface="DFKai-SB" panose="03000509000000000000" pitchFamily="65" charset="-120"/>
              </a:rPr>
              <a:t>Peacemaker = Make Peace –</a:t>
            </a:r>
            <a:r>
              <a:rPr lang="zh-TW" altLang="en-US" sz="5800" b="1" kern="1000" spc="-50" dirty="0">
                <a:latin typeface="+mj-lt"/>
                <a:ea typeface="DFKai-SB" panose="03000509000000000000" pitchFamily="65" charset="-120"/>
              </a:rPr>
              <a:t> </a:t>
            </a:r>
            <a:r>
              <a:rPr lang="en-US" altLang="zh-TW" sz="5800" b="1" kern="1000" spc="-50" dirty="0">
                <a:latin typeface="+mj-lt"/>
                <a:ea typeface="DFKai-SB" panose="03000509000000000000" pitchFamily="65" charset="-120"/>
              </a:rPr>
              <a:t>“</a:t>
            </a:r>
            <a:r>
              <a:rPr lang="zh-TW" altLang="en-US" sz="5800" b="1" kern="1000" spc="-50" dirty="0">
                <a:latin typeface="DFKai-SB" panose="03000509000000000000" pitchFamily="65" charset="-120"/>
                <a:ea typeface="DFKai-SB" panose="03000509000000000000" pitchFamily="65" charset="-120"/>
              </a:rPr>
              <a:t>締造和平的人</a:t>
            </a:r>
            <a:r>
              <a:rPr lang="en-US" altLang="zh-TW" sz="5800" b="1" kern="1000" spc="-50" dirty="0">
                <a:ea typeface="DFKai-SB" panose="03000509000000000000" pitchFamily="65" charset="-120"/>
              </a:rPr>
              <a:t>”</a:t>
            </a:r>
            <a:endParaRPr lang="en-US" altLang="zh-TW" sz="5800" b="1" kern="1000" spc="-50" dirty="0">
              <a:latin typeface="DFKai-SB" panose="03000509000000000000" pitchFamily="65" charset="-120"/>
              <a:ea typeface="DFKai-SB" panose="03000509000000000000" pitchFamily="65" charset="-120"/>
            </a:endParaRPr>
          </a:p>
          <a:p>
            <a:endParaRPr lang="en-US" altLang="zh-TW" sz="2400" b="1" kern="1000" spc="-50" dirty="0">
              <a:latin typeface="+mj-lt"/>
              <a:ea typeface="DFKai-SB" panose="03000509000000000000" pitchFamily="65" charset="-120"/>
            </a:endParaRPr>
          </a:p>
          <a:p>
            <a:r>
              <a:rPr lang="en-US" altLang="zh-TW" sz="5800" b="1" kern="1000" spc="-50" dirty="0">
                <a:latin typeface="+mj-lt"/>
                <a:ea typeface="DFKai-SB" panose="03000509000000000000" pitchFamily="65" charset="-120"/>
              </a:rPr>
              <a:t>What is a “Peacemaker” – someone who creates peace</a:t>
            </a:r>
            <a:endParaRPr lang="zh-TW" altLang="en-US" sz="5800" b="1" kern="1000" spc="-50" dirty="0">
              <a:latin typeface="+mj-lt"/>
              <a:ea typeface="DFKai-SB" panose="03000509000000000000" pitchFamily="65" charset="-120"/>
            </a:endParaRPr>
          </a:p>
        </p:txBody>
      </p:sp>
    </p:spTree>
    <p:extLst>
      <p:ext uri="{BB962C8B-B14F-4D97-AF65-F5344CB8AC3E}">
        <p14:creationId xmlns:p14="http://schemas.microsoft.com/office/powerpoint/2010/main" val="37824115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305800" cy="5219700"/>
          </a:xfrm>
        </p:spPr>
        <p:txBody>
          <a:bodyPr>
            <a:noAutofit/>
          </a:bodyPr>
          <a:lstStyle/>
          <a:p>
            <a:pPr marL="0" indent="0">
              <a:buNone/>
            </a:pPr>
            <a:r>
              <a:rPr lang="en-US" altLang="zh-CN" sz="6000" b="1" dirty="0">
                <a:latin typeface="+mj-lt"/>
                <a:ea typeface="PMingLiU" panose="02020500000000000000" pitchFamily="18" charset="-120"/>
              </a:rPr>
              <a:t>3. </a:t>
            </a:r>
            <a:r>
              <a:rPr lang="zh-CN" altLang="en-US" sz="6000" b="1" dirty="0">
                <a:latin typeface="+mj-ea"/>
                <a:ea typeface="+mj-ea"/>
              </a:rPr>
              <a:t>犧牲</a:t>
            </a:r>
            <a:r>
              <a:rPr lang="zh-TW" altLang="en-US" sz="6000" b="1" dirty="0">
                <a:latin typeface="+mj-lt"/>
                <a:ea typeface="+mj-ea"/>
              </a:rPr>
              <a:t> </a:t>
            </a:r>
            <a:r>
              <a:rPr lang="en-US" altLang="zh-TW" sz="6000" b="1" dirty="0">
                <a:latin typeface="+mj-lt"/>
                <a:ea typeface="+mj-ea"/>
              </a:rPr>
              <a:t>= </a:t>
            </a:r>
            <a:r>
              <a:rPr lang="zh-TW" altLang="en-US" sz="6000" b="1" dirty="0">
                <a:latin typeface="+mj-ea"/>
                <a:ea typeface="+mj-ea"/>
              </a:rPr>
              <a:t>為了別人付出你生命的一部分</a:t>
            </a:r>
            <a:endParaRPr lang="en-US" altLang="zh-TW" sz="6000" b="1" dirty="0">
              <a:latin typeface="+mj-ea"/>
              <a:ea typeface="+mj-ea"/>
            </a:endParaRPr>
          </a:p>
          <a:p>
            <a:pPr marL="0" indent="0">
              <a:buNone/>
            </a:pPr>
            <a:endParaRPr lang="en-US" sz="2400" b="1" dirty="0">
              <a:latin typeface="+mj-ea"/>
              <a:ea typeface="+mj-ea"/>
            </a:endParaRPr>
          </a:p>
          <a:p>
            <a:pPr marL="0" indent="0">
              <a:buNone/>
            </a:pPr>
            <a:r>
              <a:rPr lang="en-US" sz="6000" b="1" dirty="0">
                <a:latin typeface="+mj-lt"/>
                <a:ea typeface="PMingLiU" panose="02020500000000000000" pitchFamily="18" charset="-120"/>
              </a:rPr>
              <a:t>3. Sacrifice = Giving up a part of your life for others</a:t>
            </a:r>
          </a:p>
          <a:p>
            <a:pPr marL="0" indent="0">
              <a:buNone/>
            </a:pPr>
            <a:endParaRPr lang="en-US" altLang="zh-CN" sz="6000" b="1" dirty="0">
              <a:latin typeface="PMingLiU" panose="02020500000000000000" pitchFamily="18" charset="-120"/>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20728870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zh-TW" altLang="en-US" sz="6000" b="1" dirty="0">
                <a:latin typeface="+mj-ea"/>
                <a:ea typeface="+mj-ea"/>
              </a:rPr>
              <a:t>約翰</a:t>
            </a:r>
            <a:r>
              <a:rPr lang="en-US" sz="6000" b="1" dirty="0">
                <a:latin typeface="+mj-ea"/>
                <a:ea typeface="+mj-ea"/>
              </a:rPr>
              <a:t> </a:t>
            </a:r>
            <a:r>
              <a:rPr lang="en-US" sz="6000" b="1" dirty="0">
                <a:latin typeface="+mj-lt"/>
                <a:ea typeface="PMingLiU" panose="02020500000000000000" pitchFamily="18" charset="-120"/>
              </a:rPr>
              <a:t>John 15:13</a:t>
            </a:r>
          </a:p>
          <a:p>
            <a:pPr marL="0" indent="0">
              <a:buNone/>
            </a:pPr>
            <a:r>
              <a:rPr lang="zh-TW" altLang="en-US" sz="6000" b="1" dirty="0">
                <a:latin typeface="+mj-ea"/>
                <a:ea typeface="+mj-ea"/>
              </a:rPr>
              <a:t>人為朋友捨命，人的愛心沒有比這個大的。</a:t>
            </a:r>
            <a:endParaRPr lang="en-US" altLang="zh-TW" sz="6000" b="1" dirty="0">
              <a:latin typeface="+mj-ea"/>
              <a:ea typeface="+mj-ea"/>
            </a:endParaRPr>
          </a:p>
          <a:p>
            <a:pPr marL="0" indent="0">
              <a:buNone/>
            </a:pPr>
            <a:r>
              <a:rPr lang="en-US" sz="6000" b="1" dirty="0">
                <a:latin typeface="+mj-lt"/>
                <a:ea typeface="PMingLiU" panose="02020500000000000000" pitchFamily="18" charset="-120"/>
              </a:rPr>
              <a:t>Greater love has no one than this: to lay down one’s life for one’s friends.</a:t>
            </a:r>
            <a:endParaRPr lang="en-US" altLang="zh-CN" sz="6000" b="1" dirty="0">
              <a:latin typeface="+mj-lt"/>
              <a:ea typeface="PMingLiU" panose="02020500000000000000" pitchFamily="18" charset="-120"/>
            </a:endParaRPr>
          </a:p>
          <a:p>
            <a:pPr marL="0" indent="0">
              <a:buNone/>
            </a:pPr>
            <a:endParaRPr lang="en-US" sz="6000" dirty="0"/>
          </a:p>
        </p:txBody>
      </p:sp>
    </p:spTree>
    <p:extLst>
      <p:ext uri="{BB962C8B-B14F-4D97-AF65-F5344CB8AC3E}">
        <p14:creationId xmlns:p14="http://schemas.microsoft.com/office/powerpoint/2010/main" val="26645868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762000" y="425380"/>
            <a:ext cx="8382000" cy="1727200"/>
          </a:xfrm>
        </p:spPr>
        <p:txBody>
          <a:bodyPr>
            <a:noAutofit/>
          </a:bodyPr>
          <a:lstStyle/>
          <a:p>
            <a:pPr marL="0" indent="0">
              <a:buNone/>
            </a:pPr>
            <a:r>
              <a:rPr lang="zh-TW" altLang="en-US" sz="6000" b="1" dirty="0">
                <a:latin typeface="+mj-ea"/>
                <a:ea typeface="+mj-ea"/>
              </a:rPr>
              <a:t>我們生命中的</a:t>
            </a:r>
            <a:r>
              <a:rPr lang="zh-TW" altLang="en-US" sz="6000" b="1" dirty="0">
                <a:latin typeface="+mj-lt"/>
                <a:ea typeface="+mj-ea"/>
              </a:rPr>
              <a:t> </a:t>
            </a:r>
            <a:r>
              <a:rPr lang="en-US" altLang="zh-TW" sz="6000" b="1" dirty="0">
                <a:latin typeface="+mj-lt"/>
                <a:ea typeface="PMingLiU" panose="02020500000000000000" pitchFamily="18" charset="-120"/>
              </a:rPr>
              <a:t>3 </a:t>
            </a:r>
            <a:r>
              <a:rPr lang="zh-TW" altLang="en-US" sz="6000" b="1" dirty="0">
                <a:latin typeface="+mj-ea"/>
                <a:ea typeface="+mj-ea"/>
              </a:rPr>
              <a:t>個</a:t>
            </a:r>
            <a:r>
              <a:rPr lang="en-US" altLang="zh-TW" sz="6000" b="1" dirty="0">
                <a:ea typeface="PMingLiU" panose="02020500000000000000" pitchFamily="18" charset="-120"/>
              </a:rPr>
              <a:t> </a:t>
            </a:r>
            <a:r>
              <a:rPr lang="en-US" sz="6000" b="1" dirty="0">
                <a:latin typeface="PMingLiU" panose="02020500000000000000" pitchFamily="18" charset="-120"/>
                <a:ea typeface="PMingLiU" panose="02020500000000000000" pitchFamily="18" charset="-120"/>
              </a:rPr>
              <a:t>"</a:t>
            </a:r>
            <a:r>
              <a:rPr lang="en-US" altLang="zh-TW" sz="6000" b="1" dirty="0">
                <a:ea typeface="PMingLiU" panose="02020500000000000000" pitchFamily="18" charset="-120"/>
              </a:rPr>
              <a:t>T</a:t>
            </a:r>
            <a:r>
              <a:rPr lang="en-US" sz="6000" b="1" dirty="0">
                <a:latin typeface="PMingLiU" panose="02020500000000000000" pitchFamily="18" charset="-120"/>
                <a:ea typeface="PMingLiU" panose="02020500000000000000" pitchFamily="18" charset="-120"/>
              </a:rPr>
              <a:t>"</a:t>
            </a:r>
            <a:r>
              <a:rPr lang="en-US" altLang="zh-TW" sz="6000" b="1" dirty="0">
                <a:ea typeface="PMingLiU" panose="02020500000000000000" pitchFamily="18" charset="-120"/>
              </a:rPr>
              <a:t>:</a:t>
            </a:r>
            <a:endParaRPr lang="en-US" altLang="zh-TW" sz="6000" b="1" dirty="0">
              <a:latin typeface="+mj-lt"/>
              <a:ea typeface="PMingLiU" panose="02020500000000000000" pitchFamily="18" charset="-120"/>
            </a:endParaRPr>
          </a:p>
          <a:p>
            <a:pPr marL="0" indent="0">
              <a:buNone/>
            </a:pPr>
            <a:r>
              <a:rPr lang="en-US" altLang="zh-TW" sz="6000" b="1" dirty="0">
                <a:latin typeface="+mj-lt"/>
                <a:ea typeface="PMingLiU" panose="02020500000000000000" pitchFamily="18" charset="-120"/>
              </a:rPr>
              <a:t>The 3 T’s of our lives:</a:t>
            </a:r>
          </a:p>
          <a:p>
            <a:pPr marL="0" indent="0">
              <a:buNone/>
            </a:pPr>
            <a:endParaRPr lang="en-US" sz="6000" dirty="0"/>
          </a:p>
        </p:txBody>
      </p:sp>
      <p:sp>
        <p:nvSpPr>
          <p:cNvPr id="4" name="Content Placeholder 2">
            <a:extLst>
              <a:ext uri="{FF2B5EF4-FFF2-40B4-BE49-F238E27FC236}">
                <a16:creationId xmlns:a16="http://schemas.microsoft.com/office/drawing/2014/main" id="{9B8EC35B-2E09-4C77-AC65-71EDD02774DD}"/>
              </a:ext>
            </a:extLst>
          </p:cNvPr>
          <p:cNvSpPr txBox="1">
            <a:spLocks/>
          </p:cNvSpPr>
          <p:nvPr/>
        </p:nvSpPr>
        <p:spPr>
          <a:xfrm>
            <a:off x="1663700" y="2673418"/>
            <a:ext cx="65786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zh-TW" altLang="en-US" sz="6000" b="1">
                <a:latin typeface="+mj-ea"/>
                <a:ea typeface="+mj-ea"/>
              </a:rPr>
              <a:t>時間</a:t>
            </a:r>
            <a:r>
              <a:rPr lang="zh-TW" altLang="en-US" sz="6000" b="1">
                <a:latin typeface="+mj-lt"/>
                <a:ea typeface="PMingLiU" panose="02020500000000000000" pitchFamily="18" charset="-120"/>
              </a:rPr>
              <a:t>   </a:t>
            </a:r>
            <a:r>
              <a:rPr lang="en-US" sz="6000" b="1" dirty="0">
                <a:ea typeface="PMingLiU" panose="02020500000000000000" pitchFamily="18" charset="-120"/>
              </a:rPr>
              <a:t>Time</a:t>
            </a:r>
            <a:endParaRPr lang="en-US" altLang="zh-TW" sz="6000" b="1" dirty="0">
              <a:latin typeface="+mj-lt"/>
              <a:ea typeface="PMingLiU" panose="02020500000000000000" pitchFamily="18" charset="-120"/>
            </a:endParaRPr>
          </a:p>
          <a:p>
            <a:pPr marL="0" indent="0">
              <a:buNone/>
            </a:pPr>
            <a:r>
              <a:rPr lang="zh-TW" altLang="en-US" sz="6000" b="1">
                <a:latin typeface="+mj-ea"/>
                <a:ea typeface="+mj-ea"/>
              </a:rPr>
              <a:t>才華</a:t>
            </a:r>
            <a:r>
              <a:rPr lang="zh-TW" altLang="en-US" sz="6000" b="1">
                <a:latin typeface="+mj-lt"/>
                <a:ea typeface="PMingLiU" panose="02020500000000000000" pitchFamily="18" charset="-120"/>
              </a:rPr>
              <a:t>   </a:t>
            </a:r>
            <a:r>
              <a:rPr lang="en-US" sz="6000" b="1" dirty="0">
                <a:ea typeface="PMingLiU" panose="02020500000000000000" pitchFamily="18" charset="-120"/>
              </a:rPr>
              <a:t>Talents</a:t>
            </a:r>
          </a:p>
          <a:p>
            <a:pPr marL="0" indent="0">
              <a:buNone/>
            </a:pPr>
            <a:r>
              <a:rPr lang="zh-TW" altLang="en-US" sz="6000" b="1">
                <a:latin typeface="+mj-ea"/>
                <a:ea typeface="+mj-ea"/>
              </a:rPr>
              <a:t>財富</a:t>
            </a:r>
            <a:r>
              <a:rPr lang="zh-TW" altLang="en-US" sz="6000" b="1">
                <a:latin typeface="+mj-lt"/>
                <a:ea typeface="PMingLiU" panose="02020500000000000000" pitchFamily="18" charset="-120"/>
              </a:rPr>
              <a:t>   </a:t>
            </a:r>
            <a:r>
              <a:rPr lang="en-US" sz="6000" b="1" dirty="0">
                <a:ea typeface="PMingLiU" panose="02020500000000000000" pitchFamily="18" charset="-120"/>
              </a:rPr>
              <a:t>Treasures</a:t>
            </a:r>
            <a:endParaRPr lang="en-US" sz="6000" dirty="0"/>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p>
        </p:txBody>
      </p:sp>
    </p:spTree>
    <p:extLst>
      <p:ext uri="{BB962C8B-B14F-4D97-AF65-F5344CB8AC3E}">
        <p14:creationId xmlns:p14="http://schemas.microsoft.com/office/powerpoint/2010/main" val="19810264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zh-TW" altLang="en-US" sz="6000" b="1" dirty="0"/>
              <a:t>你是否有將你的時間、才華、和財富</a:t>
            </a:r>
            <a:r>
              <a:rPr lang="zh-TW" altLang="en-US" sz="6000" b="1" u="sng" dirty="0"/>
              <a:t>投資</a:t>
            </a:r>
            <a:r>
              <a:rPr lang="zh-TW" altLang="en-US" sz="6000" b="1" dirty="0"/>
              <a:t>在他人身上呢？</a:t>
            </a:r>
            <a:endParaRPr lang="en-US" altLang="zh-TW" sz="6000" b="1" dirty="0"/>
          </a:p>
          <a:p>
            <a:pPr marL="0" indent="0">
              <a:buNone/>
            </a:pPr>
            <a:endParaRPr lang="en-US" sz="2400" b="1" dirty="0"/>
          </a:p>
          <a:p>
            <a:pPr marL="0" indent="0">
              <a:buNone/>
            </a:pPr>
            <a:r>
              <a:rPr lang="en-US" sz="6000" b="1" dirty="0"/>
              <a:t>Are you </a:t>
            </a:r>
            <a:r>
              <a:rPr lang="en-US" sz="6000" b="1" u="sng" dirty="0"/>
              <a:t>investing</a:t>
            </a:r>
            <a:r>
              <a:rPr lang="en-US" sz="6000" b="1" dirty="0"/>
              <a:t> your time, talents, and treasures in other people?</a:t>
            </a:r>
          </a:p>
        </p:txBody>
      </p:sp>
    </p:spTree>
    <p:extLst>
      <p:ext uri="{BB962C8B-B14F-4D97-AF65-F5344CB8AC3E}">
        <p14:creationId xmlns:p14="http://schemas.microsoft.com/office/powerpoint/2010/main" val="1963517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en-US" altLang="zh-TW" sz="6000" b="1" dirty="0"/>
              <a:t>“</a:t>
            </a:r>
            <a:r>
              <a:rPr lang="zh-TW" altLang="en-US" sz="6000" b="1" dirty="0"/>
              <a:t>投資</a:t>
            </a:r>
            <a:r>
              <a:rPr lang="en-US" altLang="zh-TW" sz="6000" b="1" dirty="0"/>
              <a:t>”</a:t>
            </a:r>
            <a:r>
              <a:rPr lang="en-US" sz="6000" b="1" dirty="0"/>
              <a:t> - </a:t>
            </a:r>
            <a:r>
              <a:rPr lang="zh-TW" altLang="en-US" sz="6000" b="1" dirty="0"/>
              <a:t>你在永生時會獲的神的獎勵。</a:t>
            </a:r>
            <a:endParaRPr lang="en-US" altLang="zh-TW" sz="6000" b="1" dirty="0"/>
          </a:p>
          <a:p>
            <a:pPr marL="0" indent="0">
              <a:buNone/>
            </a:pPr>
            <a:endParaRPr lang="en-US" sz="2400" b="1" dirty="0"/>
          </a:p>
          <a:p>
            <a:pPr marL="0" indent="0">
              <a:buNone/>
            </a:pPr>
            <a:r>
              <a:rPr lang="en-US" altLang="zh-TW" sz="6000" b="1" dirty="0"/>
              <a:t>“</a:t>
            </a:r>
            <a:r>
              <a:rPr lang="en-US" sz="6000" b="1" dirty="0"/>
              <a:t>Investing</a:t>
            </a:r>
            <a:r>
              <a:rPr lang="en-US" altLang="zh-TW" sz="6000" b="1" dirty="0"/>
              <a:t>”</a:t>
            </a:r>
            <a:r>
              <a:rPr lang="en-US" sz="6000" b="1" dirty="0"/>
              <a:t> – you will get rewarded by God in the Afterlife.</a:t>
            </a:r>
          </a:p>
        </p:txBody>
      </p:sp>
    </p:spTree>
    <p:extLst>
      <p:ext uri="{BB962C8B-B14F-4D97-AF65-F5344CB8AC3E}">
        <p14:creationId xmlns:p14="http://schemas.microsoft.com/office/powerpoint/2010/main" val="40555438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1" y="53011"/>
            <a:ext cx="9024730" cy="2862322"/>
          </a:xfrm>
          <a:prstGeom prst="rect">
            <a:avLst/>
          </a:prstGeom>
        </p:spPr>
        <p:txBody>
          <a:bodyPr wrap="square">
            <a:spAutoFit/>
          </a:bodyPr>
          <a:lstStyle/>
          <a:p>
            <a:r>
              <a:rPr lang="zh-TW" altLang="en-US" sz="6000" b="1" dirty="0"/>
              <a:t>永生</a:t>
            </a:r>
            <a:r>
              <a:rPr lang="zh-TW" altLang="en-US" sz="6000" b="1" dirty="0">
                <a:latin typeface="DFKai-SB" panose="03000509000000000000" pitchFamily="65" charset="-120"/>
                <a:ea typeface="DFKai-SB" panose="03000509000000000000" pitchFamily="65" charset="-120"/>
              </a:rPr>
              <a:t>的榮耀</a:t>
            </a:r>
            <a:r>
              <a:rPr lang="zh-TW" altLang="en-US" sz="6000" b="1" dirty="0"/>
              <a:t> </a:t>
            </a:r>
            <a:r>
              <a:rPr lang="en-US" altLang="zh-TW" sz="6000" b="1" dirty="0"/>
              <a:t>&gt;&gt;</a:t>
            </a:r>
            <a:r>
              <a:rPr lang="zh-TW" altLang="en-US" sz="6000" b="1" dirty="0"/>
              <a:t> </a:t>
            </a:r>
            <a:r>
              <a:rPr lang="zh-TW" altLang="en-US" sz="6000" b="1" dirty="0">
                <a:latin typeface="DFKai-SB" panose="03000509000000000000" pitchFamily="65" charset="-120"/>
                <a:ea typeface="DFKai-SB" panose="03000509000000000000" pitchFamily="65" charset="-120"/>
              </a:rPr>
              <a:t>今生的犧牲</a:t>
            </a:r>
            <a:endParaRPr lang="en-US" altLang="zh-TW" sz="6000" b="1" dirty="0"/>
          </a:p>
          <a:p>
            <a:r>
              <a:rPr lang="en-US" altLang="zh-TW" sz="6000" b="1" dirty="0"/>
              <a:t>Glory</a:t>
            </a:r>
            <a:r>
              <a:rPr lang="zh-TW" altLang="en-US" sz="6000" b="1" dirty="0"/>
              <a:t> </a:t>
            </a:r>
            <a:r>
              <a:rPr lang="en-US" altLang="zh-TW" sz="6000" b="1" dirty="0"/>
              <a:t>in the</a:t>
            </a:r>
            <a:r>
              <a:rPr lang="zh-TW" altLang="en-US" sz="6000" b="1" dirty="0"/>
              <a:t> </a:t>
            </a:r>
            <a:r>
              <a:rPr lang="en-US" altLang="zh-TW" sz="6000" b="1"/>
              <a:t>Afterlife &gt;&gt; </a:t>
            </a:r>
            <a:r>
              <a:rPr lang="en-US" altLang="zh-TW" sz="6000" b="1" dirty="0"/>
              <a:t>Sacrifices in the Earthly life</a:t>
            </a:r>
            <a:endParaRPr lang="zh-TW" altLang="en-US" sz="6000" b="1" kern="1000" spc="-50" dirty="0">
              <a:latin typeface="PMingLiU" panose="02020500000000000000" pitchFamily="18" charset="-120"/>
              <a:ea typeface="PMingLiU" panose="02020500000000000000" pitchFamily="18" charset="-120"/>
            </a:endParaRPr>
          </a:p>
        </p:txBody>
      </p:sp>
      <p:graphicFrame>
        <p:nvGraphicFramePr>
          <p:cNvPr id="2" name="Table 1">
            <a:extLst>
              <a:ext uri="{FF2B5EF4-FFF2-40B4-BE49-F238E27FC236}">
                <a16:creationId xmlns:a16="http://schemas.microsoft.com/office/drawing/2014/main" id="{8C40CE67-B2BE-4DE3-A47B-98005667294C}"/>
              </a:ext>
            </a:extLst>
          </p:cNvPr>
          <p:cNvGraphicFramePr>
            <a:graphicFrameLocks noGrp="1"/>
          </p:cNvGraphicFramePr>
          <p:nvPr>
            <p:extLst>
              <p:ext uri="{D42A27DB-BD31-4B8C-83A1-F6EECF244321}">
                <p14:modId xmlns:p14="http://schemas.microsoft.com/office/powerpoint/2010/main" val="2777101019"/>
              </p:ext>
            </p:extLst>
          </p:nvPr>
        </p:nvGraphicFramePr>
        <p:xfrm>
          <a:off x="265043" y="2915333"/>
          <a:ext cx="8560905" cy="3322320"/>
        </p:xfrm>
        <a:graphic>
          <a:graphicData uri="http://schemas.openxmlformats.org/drawingml/2006/table">
            <a:tbl>
              <a:tblPr firstRow="1" bandRow="1">
                <a:tableStyleId>{5C22544A-7EE6-4342-B048-85BDC9FD1C3A}</a:tableStyleId>
              </a:tblPr>
              <a:tblGrid>
                <a:gridCol w="2199861">
                  <a:extLst>
                    <a:ext uri="{9D8B030D-6E8A-4147-A177-3AD203B41FA5}">
                      <a16:colId xmlns:a16="http://schemas.microsoft.com/office/drawing/2014/main" val="3655103258"/>
                    </a:ext>
                  </a:extLst>
                </a:gridCol>
                <a:gridCol w="3220279">
                  <a:extLst>
                    <a:ext uri="{9D8B030D-6E8A-4147-A177-3AD203B41FA5}">
                      <a16:colId xmlns:a16="http://schemas.microsoft.com/office/drawing/2014/main" val="4098185859"/>
                    </a:ext>
                  </a:extLst>
                </a:gridCol>
                <a:gridCol w="3140765">
                  <a:extLst>
                    <a:ext uri="{9D8B030D-6E8A-4147-A177-3AD203B41FA5}">
                      <a16:colId xmlns:a16="http://schemas.microsoft.com/office/drawing/2014/main" val="83844090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5000" b="1" dirty="0"/>
                        <a:t>路加 </a:t>
                      </a:r>
                      <a:r>
                        <a:rPr lang="en-US" altLang="zh-TW" sz="5000" b="1" dirty="0"/>
                        <a:t>Lk. 19:17</a:t>
                      </a:r>
                      <a:endParaRPr lang="en-US" sz="5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5000" b="1" dirty="0"/>
                        <a:t>今生</a:t>
                      </a:r>
                      <a:br>
                        <a:rPr lang="en-US" altLang="zh-TW" sz="5000" b="1" dirty="0"/>
                      </a:br>
                      <a:r>
                        <a:rPr lang="en-US" altLang="zh-TW" sz="5000" b="1" dirty="0"/>
                        <a:t>On Earth</a:t>
                      </a:r>
                      <a:endParaRPr lang="en-US" sz="5000" b="1" dirty="0"/>
                    </a:p>
                  </a:txBody>
                  <a:tcPr/>
                </a:tc>
                <a:tc>
                  <a:txBody>
                    <a:bodyPr/>
                    <a:lstStyle/>
                    <a:p>
                      <a:pPr algn="ctr"/>
                      <a:r>
                        <a:rPr lang="zh-TW" altLang="en-US" sz="5000" b="1" dirty="0"/>
                        <a:t>永生</a:t>
                      </a:r>
                      <a:r>
                        <a:rPr lang="en-US" altLang="zh-TW" sz="5000" b="1" dirty="0"/>
                        <a:t>/</a:t>
                      </a:r>
                      <a:r>
                        <a:rPr lang="zh-TW" altLang="en-US" sz="5000" b="1" kern="1200" dirty="0">
                          <a:solidFill>
                            <a:schemeClr val="lt1"/>
                          </a:solidFill>
                          <a:latin typeface="+mj-ea"/>
                          <a:ea typeface="+mn-ea"/>
                          <a:cs typeface="+mn-cs"/>
                        </a:rPr>
                        <a:t>來世</a:t>
                      </a:r>
                      <a:endParaRPr lang="en-US" altLang="zh-TW" sz="5000" b="1" kern="1200" dirty="0">
                        <a:solidFill>
                          <a:schemeClr val="lt1"/>
                        </a:solidFill>
                        <a:latin typeface="+mj-ea"/>
                        <a:ea typeface="+mn-ea"/>
                        <a:cs typeface="+mn-cs"/>
                      </a:endParaRPr>
                    </a:p>
                    <a:p>
                      <a:pPr algn="ctr"/>
                      <a:r>
                        <a:rPr lang="en-US" sz="5000" b="1" dirty="0"/>
                        <a:t>In Afterlife</a:t>
                      </a:r>
                    </a:p>
                  </a:txBody>
                  <a:tcPr/>
                </a:tc>
                <a:extLst>
                  <a:ext uri="{0D108BD9-81ED-4DB2-BD59-A6C34878D82A}">
                    <a16:rowId xmlns:a16="http://schemas.microsoft.com/office/drawing/2014/main" val="3517017879"/>
                  </a:ext>
                </a:extLst>
              </a:tr>
              <a:tr h="370840">
                <a:tc>
                  <a:txBody>
                    <a:bodyPr/>
                    <a:lstStyle/>
                    <a:p>
                      <a:r>
                        <a:rPr lang="zh-TW" altLang="en-US" sz="5000" b="1" dirty="0"/>
                        <a:t>價值</a:t>
                      </a:r>
                      <a:endParaRPr lang="en-US" altLang="zh-TW" sz="5000" b="1" dirty="0"/>
                    </a:p>
                    <a:p>
                      <a:r>
                        <a:rPr lang="en-US" altLang="zh-CN" sz="5000" b="1" dirty="0"/>
                        <a:t>Value</a:t>
                      </a:r>
                      <a:endParaRPr lang="en-US" sz="5000" b="1" dirty="0"/>
                    </a:p>
                  </a:txBody>
                  <a:tcPr/>
                </a:tc>
                <a:tc>
                  <a:txBody>
                    <a:bodyPr/>
                    <a:lstStyle/>
                    <a:p>
                      <a:r>
                        <a:rPr lang="zh-TW" altLang="en-US" sz="5600" b="1" dirty="0"/>
                        <a:t>一錠銀子</a:t>
                      </a:r>
                      <a:endParaRPr lang="en-US" altLang="zh-TW" sz="5600" b="1" dirty="0"/>
                    </a:p>
                    <a:p>
                      <a:r>
                        <a:rPr lang="en-US" altLang="zh-TW" sz="4300" b="1" dirty="0"/>
                        <a:t>1 pc. of silver</a:t>
                      </a:r>
                      <a:endParaRPr lang="en-US" sz="4300" b="1" dirty="0"/>
                    </a:p>
                  </a:txBody>
                  <a:tcPr/>
                </a:tc>
                <a:tc>
                  <a:txBody>
                    <a:bodyPr/>
                    <a:lstStyle/>
                    <a:p>
                      <a:r>
                        <a:rPr lang="zh-TW" altLang="en-US" sz="5600" b="1" dirty="0"/>
                        <a:t>管理城市</a:t>
                      </a:r>
                      <a:endParaRPr lang="en-US" altLang="zh-TW" sz="5600" b="1" dirty="0"/>
                    </a:p>
                    <a:p>
                      <a:r>
                        <a:rPr lang="en-US" altLang="zh-TW" sz="5000" b="1" dirty="0"/>
                        <a:t>Rule cities</a:t>
                      </a:r>
                      <a:endParaRPr lang="en-US" sz="5000" b="1" dirty="0"/>
                    </a:p>
                  </a:txBody>
                  <a:tcPr/>
                </a:tc>
                <a:extLst>
                  <a:ext uri="{0D108BD9-81ED-4DB2-BD59-A6C34878D82A}">
                    <a16:rowId xmlns:a16="http://schemas.microsoft.com/office/drawing/2014/main" val="1704552065"/>
                  </a:ext>
                </a:extLst>
              </a:tr>
            </a:tbl>
          </a:graphicData>
        </a:graphic>
      </p:graphicFrame>
    </p:spTree>
    <p:extLst>
      <p:ext uri="{BB962C8B-B14F-4D97-AF65-F5344CB8AC3E}">
        <p14:creationId xmlns:p14="http://schemas.microsoft.com/office/powerpoint/2010/main" val="41999469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9607" y="238538"/>
            <a:ext cx="8649059" cy="5724938"/>
          </a:xfrm>
        </p:spPr>
        <p:txBody>
          <a:bodyPr>
            <a:noAutofit/>
          </a:bodyPr>
          <a:lstStyle/>
          <a:p>
            <a:pPr marL="0" indent="0">
              <a:buNone/>
            </a:pPr>
            <a:r>
              <a:rPr lang="en-US" altLang="zh-TW" sz="6000" b="1" dirty="0">
                <a:ea typeface="PMingLiU" panose="02020500000000000000" pitchFamily="18" charset="-120"/>
              </a:rPr>
              <a:t>“</a:t>
            </a:r>
            <a:r>
              <a:rPr lang="zh-TW" altLang="en-US" sz="6000" b="1" dirty="0">
                <a:latin typeface="+mj-ea"/>
                <a:ea typeface="+mj-ea"/>
              </a:rPr>
              <a:t>只有為他人而活的生命才是值得的。</a:t>
            </a:r>
            <a:r>
              <a:rPr lang="en-US" altLang="zh-TW" sz="6000" b="1" dirty="0">
                <a:ea typeface="PMingLiU" panose="02020500000000000000" pitchFamily="18" charset="-120"/>
              </a:rPr>
              <a:t>” </a:t>
            </a:r>
          </a:p>
          <a:p>
            <a:pPr marL="0" indent="0" algn="r">
              <a:buNone/>
            </a:pPr>
            <a:r>
              <a:rPr lang="en-US" altLang="zh-TW" sz="6000" b="1" dirty="0">
                <a:ea typeface="PMingLiU" panose="02020500000000000000" pitchFamily="18" charset="-120"/>
              </a:rPr>
              <a:t>-</a:t>
            </a:r>
            <a:r>
              <a:rPr lang="zh-TW" altLang="en-US" sz="6000" b="1" dirty="0"/>
              <a:t>愛因斯坦</a:t>
            </a:r>
            <a:endParaRPr lang="en-US" altLang="zh-TW" sz="6000" b="1" dirty="0">
              <a:latin typeface="+mj-lt"/>
              <a:ea typeface="PMingLiU" panose="02020500000000000000" pitchFamily="18" charset="-120"/>
            </a:endParaRPr>
          </a:p>
          <a:p>
            <a:pPr marL="0" indent="0">
              <a:buNone/>
            </a:pPr>
            <a:endParaRPr lang="en-US" altLang="zh-TW" sz="2400" b="1" dirty="0">
              <a:latin typeface="+mj-lt"/>
              <a:ea typeface="PMingLiU" panose="02020500000000000000" pitchFamily="18" charset="-120"/>
            </a:endParaRPr>
          </a:p>
          <a:p>
            <a:pPr marL="0" indent="0">
              <a:buNone/>
            </a:pPr>
            <a:r>
              <a:rPr lang="en-US" altLang="zh-TW" sz="6000" b="1" dirty="0">
                <a:latin typeface="+mj-lt"/>
                <a:ea typeface="PMingLiU" panose="02020500000000000000" pitchFamily="18" charset="-120"/>
              </a:rPr>
              <a:t>“Only a life lived for others is a life worthwhile.”</a:t>
            </a:r>
          </a:p>
          <a:p>
            <a:pPr marL="0" indent="0" algn="r">
              <a:buNone/>
            </a:pPr>
            <a:r>
              <a:rPr lang="en-US" altLang="zh-TW" sz="6000" b="1" dirty="0">
                <a:latin typeface="+mj-lt"/>
                <a:ea typeface="PMingLiU" panose="02020500000000000000" pitchFamily="18" charset="-120"/>
              </a:rPr>
              <a:t>- Albert Einstein</a:t>
            </a:r>
          </a:p>
          <a:p>
            <a:pPr marL="0" indent="0">
              <a:buNone/>
            </a:pPr>
            <a:endParaRPr lang="en-US" sz="6000" dirty="0"/>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p>
        </p:txBody>
      </p:sp>
    </p:spTree>
    <p:extLst>
      <p:ext uri="{BB962C8B-B14F-4D97-AF65-F5344CB8AC3E}">
        <p14:creationId xmlns:p14="http://schemas.microsoft.com/office/powerpoint/2010/main" val="28599667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40554" y="200093"/>
            <a:ext cx="8627165" cy="5551349"/>
          </a:xfrm>
        </p:spPr>
        <p:txBody>
          <a:bodyPr>
            <a:noAutofit/>
          </a:bodyPr>
          <a:lstStyle/>
          <a:p>
            <a:pPr marL="0" indent="0">
              <a:buNone/>
            </a:pPr>
            <a:r>
              <a:rPr lang="zh-TW" altLang="en-US" sz="6000" b="1" dirty="0">
                <a:solidFill>
                  <a:srgbClr val="C00000"/>
                </a:solidFill>
                <a:latin typeface="+mj-ea"/>
                <a:ea typeface="+mj-ea"/>
              </a:rPr>
              <a:t>今生：暫時的滿足</a:t>
            </a:r>
          </a:p>
          <a:p>
            <a:pPr marL="0" indent="0">
              <a:buNone/>
            </a:pPr>
            <a:r>
              <a:rPr lang="zh-TW" altLang="en-US" sz="6000" b="1" dirty="0">
                <a:solidFill>
                  <a:srgbClr val="0070C0"/>
                </a:solidFill>
                <a:latin typeface="+mj-ea"/>
                <a:ea typeface="+mj-ea"/>
              </a:rPr>
              <a:t>來世：</a:t>
            </a:r>
            <a:r>
              <a:rPr lang="zh-TW" altLang="en-US" sz="6000" b="1" dirty="0">
                <a:solidFill>
                  <a:srgbClr val="0070C0"/>
                </a:solidFill>
                <a:latin typeface="+mj-ea"/>
              </a:rPr>
              <a:t>真正的</a:t>
            </a:r>
            <a:r>
              <a:rPr lang="zh-TW" altLang="en-US" sz="6000" b="1" dirty="0">
                <a:solidFill>
                  <a:srgbClr val="0070C0"/>
                </a:solidFill>
                <a:latin typeface="+mj-ea"/>
                <a:ea typeface="+mj-ea"/>
              </a:rPr>
              <a:t>獎勵，責任</a:t>
            </a:r>
            <a:endParaRPr lang="en-US" altLang="zh-TW" sz="6000" b="1" dirty="0">
              <a:solidFill>
                <a:srgbClr val="0070C0"/>
              </a:solidFill>
              <a:latin typeface="+mj-ea"/>
              <a:ea typeface="+mj-ea"/>
            </a:endParaRPr>
          </a:p>
          <a:p>
            <a:pPr marL="0" indent="0">
              <a:buNone/>
            </a:pPr>
            <a:endParaRPr lang="en-US" altLang="zh-TW" sz="2400" b="1" dirty="0">
              <a:latin typeface="+mj-lt"/>
              <a:ea typeface="PMingLiU" panose="02020500000000000000" pitchFamily="18" charset="-120"/>
            </a:endParaRPr>
          </a:p>
          <a:p>
            <a:pPr marL="0" indent="0">
              <a:buNone/>
            </a:pPr>
            <a:r>
              <a:rPr lang="en-US" altLang="zh-TW" sz="6000" b="1" dirty="0">
                <a:solidFill>
                  <a:srgbClr val="C00000"/>
                </a:solidFill>
                <a:latin typeface="+mj-lt"/>
                <a:ea typeface="PMingLiU" panose="02020500000000000000" pitchFamily="18" charset="-120"/>
              </a:rPr>
              <a:t>Earthly life: Temporary satisfaction</a:t>
            </a:r>
          </a:p>
          <a:p>
            <a:pPr marL="0" indent="0">
              <a:buNone/>
            </a:pPr>
            <a:r>
              <a:rPr lang="en-US" altLang="zh-TW" sz="6000" b="1" dirty="0">
                <a:solidFill>
                  <a:srgbClr val="0070C0"/>
                </a:solidFill>
                <a:latin typeface="+mj-lt"/>
                <a:ea typeface="PMingLiU" panose="02020500000000000000" pitchFamily="18" charset="-120"/>
              </a:rPr>
              <a:t>Afterlife: True rewards, responsibilities</a:t>
            </a:r>
          </a:p>
          <a:p>
            <a:pPr marL="0" indent="0">
              <a:buNone/>
            </a:pPr>
            <a:endParaRPr lang="en-US" sz="6000" dirty="0"/>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p>
        </p:txBody>
      </p:sp>
    </p:spTree>
    <p:extLst>
      <p:ext uri="{BB962C8B-B14F-4D97-AF65-F5344CB8AC3E}">
        <p14:creationId xmlns:p14="http://schemas.microsoft.com/office/powerpoint/2010/main" val="14270863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solidFill>
                  <a:srgbClr val="0070C0"/>
                </a:solidFill>
                <a:highlight>
                  <a:srgbClr val="FFFF00"/>
                </a:highlight>
                <a:latin typeface="+mj-ea"/>
                <a:ea typeface="+mj-ea"/>
              </a:rPr>
              <a:t>仁</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41693533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584200"/>
            <a:ext cx="8229600" cy="5994400"/>
          </a:xfrm>
        </p:spPr>
        <p:txBody>
          <a:bodyPr>
            <a:normAutofit/>
          </a:bodyPr>
          <a:lstStyle/>
          <a:p>
            <a:pPr marL="0" indent="0">
              <a:buNone/>
            </a:pPr>
            <a:r>
              <a:rPr lang="en-US" altLang="zh-CN" sz="6000" b="1" dirty="0">
                <a:latin typeface="+mj-lt"/>
                <a:ea typeface="PMingLiU" panose="02020500000000000000" pitchFamily="18" charset="-120"/>
              </a:rPr>
              <a:t>4. </a:t>
            </a:r>
            <a:r>
              <a:rPr lang="zh-CN" altLang="en-US" sz="6000" b="1" dirty="0">
                <a:latin typeface="+mj-ea"/>
                <a:ea typeface="+mj-ea"/>
              </a:rPr>
              <a:t>彼此互惠 </a:t>
            </a:r>
            <a:r>
              <a:rPr lang="en-US" sz="6000" b="1" dirty="0">
                <a:latin typeface="PMingLiU" panose="02020500000000000000" pitchFamily="18" charset="-120"/>
                <a:ea typeface="PMingLiU" panose="02020500000000000000" pitchFamily="18" charset="-120"/>
              </a:rPr>
              <a:t>("</a:t>
            </a:r>
            <a:r>
              <a:rPr lang="zh-CN" altLang="en-US" sz="6000" b="1" dirty="0">
                <a:latin typeface="+mj-ea"/>
                <a:ea typeface="+mj-ea"/>
              </a:rPr>
              <a:t>恕</a:t>
            </a:r>
            <a:r>
              <a:rPr lang="en-US" sz="6000" b="1" dirty="0">
                <a:latin typeface="PMingLiU" panose="02020500000000000000" pitchFamily="18" charset="-120"/>
                <a:ea typeface="PMingLiU" panose="02020500000000000000" pitchFamily="18" charset="-120"/>
              </a:rPr>
              <a:t>")</a:t>
            </a:r>
          </a:p>
          <a:p>
            <a:pPr marL="0" indent="0">
              <a:buNone/>
            </a:pPr>
            <a:r>
              <a:rPr lang="zh-TW" altLang="en-US" sz="6000" b="1" dirty="0">
                <a:latin typeface="+mj-ea"/>
                <a:ea typeface="+mj-ea"/>
              </a:rPr>
              <a:t>友誼應該使雙方都受益。 應該回報恩惠 不應該不斷地利用其他朋友。 </a:t>
            </a:r>
            <a:endParaRPr lang="en-US" sz="6000" b="1" dirty="0">
              <a:latin typeface="+mj-ea"/>
              <a:ea typeface="+mj-ea"/>
            </a:endParaRPr>
          </a:p>
        </p:txBody>
      </p:sp>
    </p:spTree>
    <p:extLst>
      <p:ext uri="{BB962C8B-B14F-4D97-AF65-F5344CB8AC3E}">
        <p14:creationId xmlns:p14="http://schemas.microsoft.com/office/powerpoint/2010/main" val="194319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16213"/>
            <a:ext cx="8686800" cy="5078313"/>
          </a:xfrm>
          <a:prstGeom prst="rect">
            <a:avLst/>
          </a:prstGeom>
        </p:spPr>
        <p:txBody>
          <a:bodyPr wrap="square">
            <a:spAutoFit/>
          </a:bodyPr>
          <a:lstStyle/>
          <a:p>
            <a:r>
              <a:rPr lang="en-US" altLang="zh-TW" sz="6000" b="1" kern="1000" spc="-50" dirty="0">
                <a:ea typeface="DFKai-SB" panose="03000509000000000000" pitchFamily="65" charset="-120"/>
              </a:rPr>
              <a:t>“</a:t>
            </a:r>
            <a:r>
              <a:rPr lang="zh-TW" altLang="en-US" sz="6000" b="1" kern="1000" spc="-50" dirty="0">
                <a:latin typeface="DFKai-SB" panose="03000509000000000000" pitchFamily="65" charset="-120"/>
                <a:ea typeface="DFKai-SB" panose="03000509000000000000" pitchFamily="65" charset="-120"/>
              </a:rPr>
              <a:t>締造和平的人</a:t>
            </a:r>
            <a:r>
              <a:rPr lang="en-US" altLang="zh-TW" sz="6000" b="1" kern="1000" spc="-50" dirty="0">
                <a:ea typeface="DFKai-SB" panose="03000509000000000000" pitchFamily="65" charset="-120"/>
              </a:rPr>
              <a:t>” – </a:t>
            </a:r>
            <a:r>
              <a:rPr lang="zh-TW" altLang="en-US" sz="6000" b="1" kern="1000" spc="-50" dirty="0">
                <a:ea typeface="DFKai-SB" panose="03000509000000000000" pitchFamily="65" charset="-120"/>
              </a:rPr>
              <a:t>一個</a:t>
            </a:r>
            <a:r>
              <a:rPr lang="zh-TW" altLang="en-US" sz="6000" b="1" kern="1000" spc="-50" dirty="0">
                <a:latin typeface="DFKai-SB" panose="03000509000000000000" pitchFamily="65" charset="-120"/>
                <a:ea typeface="DFKai-SB" panose="03000509000000000000" pitchFamily="65" charset="-120"/>
              </a:rPr>
              <a:t>解決人與人之間的衝突的人</a:t>
            </a:r>
            <a:endParaRPr lang="en-US" altLang="zh-TW" sz="6000" b="1" kern="1000" spc="-50" dirty="0">
              <a:latin typeface="DFKai-SB" panose="03000509000000000000" pitchFamily="65" charset="-120"/>
              <a:ea typeface="DFKai-SB" panose="03000509000000000000" pitchFamily="65" charset="-120"/>
            </a:endParaRPr>
          </a:p>
          <a:p>
            <a:endParaRPr lang="en-US" altLang="zh-TW" sz="2400" b="1" kern="1000" spc="-50" dirty="0">
              <a:latin typeface="DFKai-SB" panose="03000509000000000000" pitchFamily="65" charset="-120"/>
              <a:ea typeface="DFKai-SB" panose="03000509000000000000" pitchFamily="65" charset="-120"/>
            </a:endParaRPr>
          </a:p>
          <a:p>
            <a:r>
              <a:rPr lang="en-US" altLang="zh-TW" sz="6000" b="1" kern="1000" spc="-50" dirty="0">
                <a:latin typeface="+mj-lt"/>
                <a:ea typeface="DFKai-SB" panose="03000509000000000000" pitchFamily="65" charset="-120"/>
              </a:rPr>
              <a:t>“Peacemaker” – a person who resolves conflict among people</a:t>
            </a:r>
          </a:p>
        </p:txBody>
      </p:sp>
    </p:spTree>
    <p:extLst>
      <p:ext uri="{BB962C8B-B14F-4D97-AF65-F5344CB8AC3E}">
        <p14:creationId xmlns:p14="http://schemas.microsoft.com/office/powerpoint/2010/main" val="37163690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686800" cy="5892800"/>
          </a:xfrm>
        </p:spPr>
        <p:txBody>
          <a:bodyPr>
            <a:normAutofit/>
          </a:bodyPr>
          <a:lstStyle/>
          <a:p>
            <a:pPr marL="0" indent="0">
              <a:buNone/>
            </a:pPr>
            <a:r>
              <a:rPr lang="en-US" altLang="zh-CN" sz="6000" b="1" dirty="0">
                <a:latin typeface="+mj-lt"/>
                <a:ea typeface="PMingLiU" panose="02020500000000000000" pitchFamily="18" charset="-120"/>
              </a:rPr>
              <a:t>4. M</a:t>
            </a:r>
            <a:r>
              <a:rPr lang="en-US" sz="6000" b="1" dirty="0">
                <a:latin typeface="+mj-lt"/>
                <a:ea typeface="PMingLiU" panose="02020500000000000000" pitchFamily="18" charset="-120"/>
              </a:rPr>
              <a:t>utuality / reciprocity</a:t>
            </a:r>
            <a:r>
              <a:rPr lang="zh-TW" altLang="en-US" sz="6000" b="1" dirty="0">
                <a:latin typeface="+mj-lt"/>
                <a:ea typeface="PMingLiU" panose="02020500000000000000" pitchFamily="18" charset="-120"/>
              </a:rPr>
              <a:t> </a:t>
            </a:r>
            <a:r>
              <a:rPr lang="en-US" altLang="zh-TW" sz="6000" b="1" dirty="0">
                <a:latin typeface="+mj-lt"/>
                <a:ea typeface="PMingLiU" panose="02020500000000000000" pitchFamily="18" charset="-120"/>
              </a:rPr>
              <a:t>- </a:t>
            </a:r>
            <a:endParaRPr lang="en-US" sz="6000" b="1" dirty="0">
              <a:latin typeface="+mj-lt"/>
              <a:ea typeface="PMingLiU" panose="02020500000000000000" pitchFamily="18" charset="-120"/>
            </a:endParaRPr>
          </a:p>
          <a:p>
            <a:pPr marL="0" indent="0">
              <a:buNone/>
            </a:pPr>
            <a:r>
              <a:rPr lang="en-US" sz="6000" b="1" dirty="0">
                <a:latin typeface="+mj-lt"/>
                <a:ea typeface="PMingLiU" panose="02020500000000000000" pitchFamily="18" charset="-120"/>
              </a:rPr>
              <a:t>Friendship should benefit both parties.  Should return favors.  Should not take advantage of the other friend repeatedly.</a:t>
            </a:r>
          </a:p>
        </p:txBody>
      </p:sp>
    </p:spTree>
    <p:extLst>
      <p:ext uri="{BB962C8B-B14F-4D97-AF65-F5344CB8AC3E}">
        <p14:creationId xmlns:p14="http://schemas.microsoft.com/office/powerpoint/2010/main" val="23223385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199" y="228600"/>
            <a:ext cx="7891671" cy="6400800"/>
          </a:xfrm>
        </p:spPr>
        <p:txBody>
          <a:bodyPr>
            <a:noAutofit/>
          </a:bodyPr>
          <a:lstStyle/>
          <a:p>
            <a:pPr marL="0" indent="0">
              <a:lnSpc>
                <a:spcPct val="100000"/>
              </a:lnSpc>
              <a:spcBef>
                <a:spcPts val="0"/>
              </a:spcBef>
              <a:buNone/>
            </a:pPr>
            <a:r>
              <a:rPr lang="zh-TW" altLang="en-US" sz="6000" b="1" dirty="0">
                <a:latin typeface="+mj-ea"/>
                <a:ea typeface="+mj-ea"/>
              </a:rPr>
              <a:t>馬太福音</a:t>
            </a:r>
            <a:r>
              <a:rPr lang="en-US" sz="6000" b="1" dirty="0">
                <a:latin typeface="+mj-lt"/>
                <a:ea typeface="PMingLiU" panose="02020500000000000000" pitchFamily="18" charset="-120"/>
              </a:rPr>
              <a:t>7:12 :</a:t>
            </a:r>
          </a:p>
          <a:p>
            <a:pPr marL="0" indent="0">
              <a:lnSpc>
                <a:spcPct val="100000"/>
              </a:lnSpc>
              <a:spcBef>
                <a:spcPts val="0"/>
              </a:spcBef>
              <a:buNone/>
            </a:pPr>
            <a:r>
              <a:rPr lang="zh-TW" altLang="en-US" sz="6000" b="1" dirty="0">
                <a:latin typeface="+mj-ea"/>
                <a:ea typeface="+mj-ea"/>
              </a:rPr>
              <a:t>所以</a:t>
            </a:r>
            <a:r>
              <a:rPr lang="zh-TW" altLang="en-US" sz="6000" b="1" dirty="0">
                <a:latin typeface="+mj-ea"/>
              </a:rPr>
              <a:t>，</a:t>
            </a:r>
            <a:r>
              <a:rPr lang="zh-TW" altLang="en-US" sz="6000" b="1" dirty="0">
                <a:latin typeface="+mj-ea"/>
                <a:ea typeface="+mj-ea"/>
              </a:rPr>
              <a:t>無論何事</a:t>
            </a:r>
            <a:r>
              <a:rPr lang="zh-TW" altLang="en-US" sz="6000" b="1" dirty="0">
                <a:latin typeface="+mj-ea"/>
              </a:rPr>
              <a:t>，</a:t>
            </a:r>
            <a:r>
              <a:rPr lang="zh-TW" altLang="en-US" sz="6000" b="1" dirty="0">
                <a:latin typeface="+mj-ea"/>
                <a:ea typeface="+mj-ea"/>
              </a:rPr>
              <a:t>你們願意人怎樣待你們</a:t>
            </a:r>
            <a:r>
              <a:rPr lang="zh-TW" altLang="en-US" sz="6000" b="1" dirty="0">
                <a:latin typeface="+mj-ea"/>
              </a:rPr>
              <a:t>，</a:t>
            </a:r>
            <a:r>
              <a:rPr lang="zh-TW" altLang="en-US" sz="6000" b="1" dirty="0">
                <a:latin typeface="+mj-ea"/>
                <a:ea typeface="+mj-ea"/>
              </a:rPr>
              <a:t>你們也要怎樣待人</a:t>
            </a:r>
            <a:r>
              <a:rPr lang="zh-TW" altLang="en-US" sz="6000" b="1" dirty="0">
                <a:latin typeface="+mj-ea"/>
              </a:rPr>
              <a:t>，</a:t>
            </a:r>
            <a:r>
              <a:rPr lang="zh-TW" altLang="en-US" sz="6000" b="1" dirty="0">
                <a:latin typeface="+mj-ea"/>
                <a:ea typeface="+mj-ea"/>
              </a:rPr>
              <a:t>因為這就是律法和先知的道理。</a:t>
            </a:r>
            <a:endParaRPr lang="en-US" altLang="zh-TW" sz="6000" b="1" dirty="0">
              <a:latin typeface="+mj-ea"/>
              <a:ea typeface="+mj-ea"/>
            </a:endParaRPr>
          </a:p>
          <a:p>
            <a:pPr marL="0" indent="0">
              <a:lnSpc>
                <a:spcPct val="100000"/>
              </a:lnSpc>
              <a:spcBef>
                <a:spcPts val="0"/>
              </a:spcBef>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34465055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197600"/>
          </a:xfrm>
        </p:spPr>
        <p:txBody>
          <a:bodyPr>
            <a:normAutofit/>
          </a:bodyPr>
          <a:lstStyle/>
          <a:p>
            <a:pPr marL="0" indent="0">
              <a:buNone/>
            </a:pPr>
            <a:r>
              <a:rPr lang="en-US" altLang="zh-TW" sz="6000" b="1" dirty="0">
                <a:latin typeface="+mj-lt"/>
              </a:rPr>
              <a:t>Matthew 7:12</a:t>
            </a:r>
          </a:p>
          <a:p>
            <a:pPr marL="0" indent="0">
              <a:buNone/>
            </a:pPr>
            <a:r>
              <a:rPr lang="en-US" altLang="zh-TW" sz="6000" b="1" dirty="0">
                <a:latin typeface="+mj-lt"/>
              </a:rPr>
              <a:t>So in everything, do to others what you would have them do to you, for this sums up the Law and the Prophets. </a:t>
            </a:r>
            <a:endParaRPr lang="en-US" sz="6000" dirty="0">
              <a:latin typeface="+mj-lt"/>
            </a:endParaRPr>
          </a:p>
        </p:txBody>
      </p:sp>
    </p:spTree>
    <p:extLst>
      <p:ext uri="{BB962C8B-B14F-4D97-AF65-F5344CB8AC3E}">
        <p14:creationId xmlns:p14="http://schemas.microsoft.com/office/powerpoint/2010/main" val="33408436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28600" y="0"/>
            <a:ext cx="8686800" cy="4229100"/>
          </a:xfrm>
        </p:spPr>
        <p:txBody>
          <a:bodyPr>
            <a:noAutofit/>
          </a:bodyPr>
          <a:lstStyle/>
          <a:p>
            <a:pPr marL="0" indent="0">
              <a:buNone/>
            </a:pPr>
            <a:r>
              <a:rPr lang="zh-TW" altLang="en-US" sz="6000" b="1" dirty="0">
                <a:latin typeface="+mj-ea"/>
                <a:ea typeface="+mj-ea"/>
              </a:rPr>
              <a:t>儒家教義</a:t>
            </a:r>
            <a:r>
              <a:rPr lang="en-US" altLang="zh-TW" sz="6000" b="1" dirty="0">
                <a:latin typeface="+mj-ea"/>
                <a:ea typeface="+mj-ea"/>
              </a:rPr>
              <a:t>:</a:t>
            </a:r>
            <a:r>
              <a:rPr lang="zh-TW" altLang="en-US" sz="6000" b="1" dirty="0">
                <a:latin typeface="+mj-ea"/>
                <a:ea typeface="+mj-ea"/>
              </a:rPr>
              <a:t>五常</a:t>
            </a:r>
            <a:r>
              <a:rPr lang="en-US" altLang="zh-TW" sz="6000" b="1" dirty="0"/>
              <a:t>(</a:t>
            </a:r>
            <a:r>
              <a:rPr lang="en-US" altLang="zh-TW" sz="6000" b="1" dirty="0">
                <a:latin typeface="+mj-lt"/>
              </a:rPr>
              <a:t>5 Virtues</a:t>
            </a:r>
            <a:r>
              <a:rPr lang="en-US" altLang="zh-TW" sz="6000" b="1" dirty="0"/>
              <a:t>) </a:t>
            </a:r>
          </a:p>
          <a:p>
            <a:pPr>
              <a:buClrTx/>
            </a:pPr>
            <a:r>
              <a:rPr lang="zh-TW" altLang="en-US" sz="6000" b="1" dirty="0"/>
              <a:t> </a:t>
            </a:r>
            <a:r>
              <a:rPr lang="zh-TW" altLang="en-US" sz="6000" b="1" dirty="0">
                <a:solidFill>
                  <a:srgbClr val="0070C0"/>
                </a:solidFill>
                <a:highlight>
                  <a:srgbClr val="FFFF00"/>
                </a:highlight>
                <a:latin typeface="+mj-ea"/>
                <a:ea typeface="+mj-ea"/>
              </a:rPr>
              <a:t>仁</a:t>
            </a:r>
            <a:r>
              <a:rPr lang="zh-TW" altLang="en-US" sz="6000" b="1" dirty="0">
                <a:solidFill>
                  <a:srgbClr val="0070C0"/>
                </a:solidFill>
                <a:highlight>
                  <a:srgbClr val="FFFF00"/>
                </a:highlight>
              </a:rPr>
              <a:t> </a:t>
            </a:r>
            <a:r>
              <a:rPr lang="en-US" altLang="zh-TW" sz="6000" b="1" dirty="0">
                <a:solidFill>
                  <a:srgbClr val="0070C0"/>
                </a:solidFill>
                <a:highlight>
                  <a:srgbClr val="FFFF00"/>
                </a:highlight>
              </a:rPr>
              <a:t>– Love / humanity</a:t>
            </a:r>
          </a:p>
          <a:p>
            <a:pPr>
              <a:buClrTx/>
            </a:pPr>
            <a:r>
              <a:rPr lang="zh-TW" altLang="en-US" sz="6000" b="1" dirty="0"/>
              <a:t> </a:t>
            </a:r>
            <a:r>
              <a:rPr lang="zh-TW" altLang="en-US" sz="6000" b="1" dirty="0">
                <a:latin typeface="+mj-ea"/>
                <a:ea typeface="+mj-ea"/>
              </a:rPr>
              <a:t>義</a:t>
            </a:r>
            <a:r>
              <a:rPr lang="zh-TW" altLang="en-US" sz="6000" b="1" dirty="0"/>
              <a:t> </a:t>
            </a:r>
            <a:r>
              <a:rPr lang="en-US" altLang="zh-TW" sz="6000" b="1" dirty="0"/>
              <a:t>– </a:t>
            </a:r>
            <a:r>
              <a:rPr lang="en-US" altLang="zh-TW" sz="6000" b="1" dirty="0">
                <a:latin typeface="+mj-lt"/>
              </a:rPr>
              <a:t>Righteousness (doing the right things)</a:t>
            </a:r>
          </a:p>
          <a:p>
            <a:pPr>
              <a:buClrTx/>
            </a:pPr>
            <a:r>
              <a:rPr lang="zh-TW" altLang="en-US" sz="6000" b="1" dirty="0"/>
              <a:t> </a:t>
            </a:r>
            <a:r>
              <a:rPr lang="zh-TW" altLang="en-US" sz="6000" b="1" dirty="0">
                <a:latin typeface="+mj-ea"/>
                <a:ea typeface="+mj-ea"/>
              </a:rPr>
              <a:t>禮</a:t>
            </a:r>
            <a:r>
              <a:rPr lang="zh-TW" altLang="en-US" sz="6000" b="1" dirty="0"/>
              <a:t> </a:t>
            </a:r>
            <a:r>
              <a:rPr lang="en-US" altLang="zh-TW" sz="6000" b="1" dirty="0"/>
              <a:t>– </a:t>
            </a:r>
            <a:r>
              <a:rPr lang="en-US" altLang="zh-TW" sz="6000" b="1" dirty="0">
                <a:latin typeface="+mj-lt"/>
              </a:rPr>
              <a:t>Order / respect</a:t>
            </a:r>
          </a:p>
          <a:p>
            <a:pPr>
              <a:buClrTx/>
            </a:pPr>
            <a:r>
              <a:rPr lang="zh-TW" altLang="en-US" sz="6000" b="1" dirty="0"/>
              <a:t> </a:t>
            </a:r>
            <a:r>
              <a:rPr lang="zh-TW" altLang="en-US" sz="6000" b="1" dirty="0">
                <a:latin typeface="+mj-ea"/>
                <a:ea typeface="+mj-ea"/>
              </a:rPr>
              <a:t>智</a:t>
            </a:r>
            <a:r>
              <a:rPr lang="zh-TW" altLang="en-US" sz="6000" b="1" dirty="0"/>
              <a:t> </a:t>
            </a:r>
            <a:r>
              <a:rPr lang="en-US" altLang="zh-TW" sz="6000" b="1" dirty="0"/>
              <a:t>– Wisdom</a:t>
            </a:r>
          </a:p>
          <a:p>
            <a:pPr>
              <a:buClrTx/>
            </a:pPr>
            <a:r>
              <a:rPr lang="zh-TW" altLang="en-US" sz="6000" b="1" dirty="0"/>
              <a:t> </a:t>
            </a:r>
            <a:r>
              <a:rPr lang="zh-TW" altLang="en-US" sz="6000" b="1" dirty="0">
                <a:latin typeface="+mj-ea"/>
                <a:ea typeface="+mj-ea"/>
              </a:rPr>
              <a:t>信</a:t>
            </a:r>
            <a:r>
              <a:rPr lang="zh-TW" altLang="en-US" sz="6000" b="1" dirty="0"/>
              <a:t> </a:t>
            </a:r>
            <a:r>
              <a:rPr lang="en-US" altLang="zh-TW" sz="6000" b="1" dirty="0"/>
              <a:t>– Trust / integrity</a:t>
            </a:r>
            <a:endParaRPr lang="zh-TW" altLang="en-US" sz="6000" b="1" dirty="0"/>
          </a:p>
        </p:txBody>
      </p:sp>
    </p:spTree>
    <p:extLst>
      <p:ext uri="{BB962C8B-B14F-4D97-AF65-F5344CB8AC3E}">
        <p14:creationId xmlns:p14="http://schemas.microsoft.com/office/powerpoint/2010/main" val="21443684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229600" cy="6197600"/>
          </a:xfrm>
        </p:spPr>
        <p:txBody>
          <a:bodyPr>
            <a:noAutofit/>
          </a:bodyPr>
          <a:lstStyle/>
          <a:p>
            <a:pPr marL="0" indent="0">
              <a:buNone/>
            </a:pPr>
            <a:r>
              <a:rPr lang="en-US" altLang="zh-CN" sz="6000" b="1" dirty="0">
                <a:latin typeface="+mj-lt"/>
                <a:ea typeface="PMingLiU" panose="02020500000000000000" pitchFamily="18" charset="-120"/>
              </a:rPr>
              <a:t>5.</a:t>
            </a:r>
            <a:r>
              <a:rPr lang="en-US" altLang="zh-CN" sz="6000" b="1" dirty="0">
                <a:latin typeface="PMingLiU" panose="02020500000000000000" pitchFamily="18" charset="-120"/>
                <a:ea typeface="PMingLiU" panose="02020500000000000000" pitchFamily="18" charset="-120"/>
              </a:rPr>
              <a:t> </a:t>
            </a:r>
            <a:r>
              <a:rPr lang="zh-CN" altLang="en-US" sz="6000" b="1" dirty="0">
                <a:latin typeface="+mj-ea"/>
                <a:ea typeface="+mj-ea"/>
              </a:rPr>
              <a:t>誠實</a:t>
            </a:r>
            <a:r>
              <a:rPr lang="zh-TW" altLang="en-US" sz="6000" b="1" dirty="0">
                <a:latin typeface="+mj-ea"/>
                <a:ea typeface="+mj-ea"/>
              </a:rPr>
              <a:t>的溝通</a:t>
            </a:r>
            <a:endParaRPr lang="en-US" sz="6000" b="1" dirty="0">
              <a:latin typeface="+mj-ea"/>
              <a:ea typeface="+mj-ea"/>
            </a:endParaRPr>
          </a:p>
          <a:p>
            <a:pPr marL="0" indent="0">
              <a:buNone/>
            </a:pPr>
            <a:r>
              <a:rPr lang="zh-TW" altLang="en-US" sz="6000" b="1" dirty="0">
                <a:latin typeface="+mj-ea"/>
                <a:ea typeface="+mj-ea"/>
              </a:rPr>
              <a:t>世俗的人們為了保護自己都會掩蓋他們的真正的感受。基督徒應該彼此誠實的溝通，以幫助彼此成長。</a:t>
            </a:r>
            <a:endParaRPr lang="en-US" sz="6000" b="1" dirty="0">
              <a:latin typeface="+mj-ea"/>
              <a:ea typeface="+mj-ea"/>
            </a:endParaRPr>
          </a:p>
          <a:p>
            <a:pPr marL="0" indent="0">
              <a:buNone/>
            </a:pPr>
            <a:endParaRPr lang="en-US" sz="6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68698957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5259" y="203579"/>
            <a:ext cx="8938741" cy="6197600"/>
          </a:xfrm>
        </p:spPr>
        <p:txBody>
          <a:bodyPr>
            <a:noAutofit/>
          </a:bodyPr>
          <a:lstStyle/>
          <a:p>
            <a:pPr marL="0" indent="0">
              <a:buNone/>
            </a:pPr>
            <a:r>
              <a:rPr lang="en-US" altLang="zh-TW" sz="5600" b="1" dirty="0">
                <a:latin typeface="+mj-lt"/>
              </a:rPr>
              <a:t>5. Candor / honest communications</a:t>
            </a:r>
          </a:p>
          <a:p>
            <a:pPr marL="0" indent="0">
              <a:buNone/>
            </a:pPr>
            <a:r>
              <a:rPr lang="en-US" altLang="zh-TW" sz="5600" b="1" dirty="0">
                <a:latin typeface="+mj-lt"/>
              </a:rPr>
              <a:t>To protect themselves, worldly people cover up their true </a:t>
            </a:r>
            <a:r>
              <a:rPr lang="en-US" altLang="zh-TW" sz="5600" b="1" err="1">
                <a:latin typeface="+mj-lt"/>
              </a:rPr>
              <a:t>feelings</a:t>
            </a:r>
            <a:r>
              <a:rPr lang="en-US" altLang="zh-TW" sz="5600" b="1">
                <a:latin typeface="+mj-lt"/>
              </a:rPr>
              <a:t>.  We </a:t>
            </a:r>
            <a:r>
              <a:rPr lang="en-US" altLang="zh-TW" sz="5600" b="1" dirty="0">
                <a:latin typeface="+mj-lt"/>
              </a:rPr>
              <a:t>should be honest towards each other in order to help each other grow.</a:t>
            </a:r>
            <a:endParaRPr lang="en-US" sz="5600" dirty="0">
              <a:latin typeface="+mj-lt"/>
            </a:endParaRPr>
          </a:p>
        </p:txBody>
      </p:sp>
    </p:spTree>
    <p:extLst>
      <p:ext uri="{BB962C8B-B14F-4D97-AF65-F5344CB8AC3E}">
        <p14:creationId xmlns:p14="http://schemas.microsoft.com/office/powerpoint/2010/main" val="14242943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229600" cy="6197600"/>
          </a:xfrm>
        </p:spPr>
        <p:txBody>
          <a:bodyPr>
            <a:noAutofit/>
          </a:bodyPr>
          <a:lstStyle/>
          <a:p>
            <a:pPr marL="27431" indent="0">
              <a:buNone/>
            </a:pPr>
            <a:r>
              <a:rPr lang="zh-TW" altLang="en-US" sz="6000" b="1" dirty="0">
                <a:latin typeface="+mj-ea"/>
                <a:ea typeface="+mj-ea"/>
              </a:rPr>
              <a:t>以弗所書</a:t>
            </a:r>
            <a:r>
              <a:rPr lang="en-US" sz="6000" b="1" dirty="0">
                <a:latin typeface="+mj-lt"/>
                <a:ea typeface="+mj-ea"/>
              </a:rPr>
              <a:t> </a:t>
            </a:r>
            <a:r>
              <a:rPr lang="en-US" sz="6000" b="1" dirty="0">
                <a:latin typeface="+mj-lt"/>
                <a:ea typeface="PMingLiU" panose="02020500000000000000" pitchFamily="18" charset="-120"/>
              </a:rPr>
              <a:t>4:15</a:t>
            </a:r>
          </a:p>
          <a:p>
            <a:pPr marL="27431" indent="0">
              <a:buNone/>
            </a:pPr>
            <a:r>
              <a:rPr lang="zh-TW" altLang="en-US" sz="6000" b="1" dirty="0">
                <a:latin typeface="+mj-ea"/>
                <a:ea typeface="+mj-ea"/>
              </a:rPr>
              <a:t>唯用愛心說誠實話，凡事長進，連於元首基督。</a:t>
            </a:r>
            <a:endParaRPr lang="en-US" sz="6000" b="1" dirty="0">
              <a:latin typeface="+mj-ea"/>
              <a:ea typeface="+mj-ea"/>
            </a:endParaRPr>
          </a:p>
        </p:txBody>
      </p:sp>
    </p:spTree>
    <p:extLst>
      <p:ext uri="{BB962C8B-B14F-4D97-AF65-F5344CB8AC3E}">
        <p14:creationId xmlns:p14="http://schemas.microsoft.com/office/powerpoint/2010/main" val="27416945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477000"/>
          </a:xfrm>
        </p:spPr>
        <p:txBody>
          <a:bodyPr>
            <a:normAutofit/>
          </a:bodyPr>
          <a:lstStyle/>
          <a:p>
            <a:pPr marL="0" indent="0">
              <a:buNone/>
            </a:pPr>
            <a:r>
              <a:rPr lang="en-US" altLang="zh-TW" sz="6000" b="1" dirty="0">
                <a:latin typeface="+mj-lt"/>
              </a:rPr>
              <a:t>Ephesians 4:15</a:t>
            </a:r>
          </a:p>
          <a:p>
            <a:pPr marL="0" indent="0">
              <a:buNone/>
            </a:pPr>
            <a:r>
              <a:rPr lang="en-US" altLang="zh-TW" sz="6000" b="1" dirty="0">
                <a:latin typeface="+mj-lt"/>
              </a:rPr>
              <a:t>Instead, speaking the truth in love, we will grow to become in every respect the mature body of him who is the head, that is, Christ. </a:t>
            </a:r>
            <a:endParaRPr lang="en-US" sz="6000" dirty="0">
              <a:latin typeface="+mj-lt"/>
            </a:endParaRPr>
          </a:p>
        </p:txBody>
      </p:sp>
    </p:spTree>
    <p:extLst>
      <p:ext uri="{BB962C8B-B14F-4D97-AF65-F5344CB8AC3E}">
        <p14:creationId xmlns:p14="http://schemas.microsoft.com/office/powerpoint/2010/main" val="34262517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229600" cy="6197600"/>
          </a:xfrm>
        </p:spPr>
        <p:txBody>
          <a:bodyPr>
            <a:noAutofit/>
          </a:bodyPr>
          <a:lstStyle/>
          <a:p>
            <a:pPr marL="27431" indent="0">
              <a:buNone/>
            </a:pPr>
            <a:r>
              <a:rPr lang="zh-TW" altLang="en-US" sz="6000" b="1" dirty="0">
                <a:latin typeface="+mj-ea"/>
                <a:ea typeface="+mj-ea"/>
              </a:rPr>
              <a:t>箴言</a:t>
            </a:r>
            <a:r>
              <a:rPr lang="en-US" sz="6000" b="1" dirty="0">
                <a:latin typeface="+mj-lt"/>
                <a:ea typeface="+mj-ea"/>
              </a:rPr>
              <a:t>27:5-6 </a:t>
            </a:r>
          </a:p>
          <a:p>
            <a:pPr marL="27431" indent="0">
              <a:buNone/>
            </a:pPr>
            <a:r>
              <a:rPr lang="zh-TW" altLang="en-US" sz="6000" b="1" dirty="0">
                <a:latin typeface="+mj-ea"/>
                <a:ea typeface="+mj-ea"/>
              </a:rPr>
              <a:t>當面的責備，強如背地的愛情。</a:t>
            </a:r>
            <a:endParaRPr lang="en-US" altLang="zh-TW" sz="6000" b="1" dirty="0">
              <a:latin typeface="+mj-ea"/>
              <a:ea typeface="+mj-ea"/>
            </a:endParaRPr>
          </a:p>
          <a:p>
            <a:pPr marL="27431" indent="0">
              <a:buNone/>
            </a:pPr>
            <a:r>
              <a:rPr lang="zh-TW" altLang="en-US" sz="6000" b="1" dirty="0">
                <a:latin typeface="+mj-ea"/>
                <a:ea typeface="+mj-ea"/>
              </a:rPr>
              <a:t>朋友加的傷痕出於忠誠，仇敵連連親嘴卻是多餘。</a:t>
            </a:r>
            <a:endParaRPr lang="en-US" sz="6000" b="1" dirty="0">
              <a:latin typeface="+mj-ea"/>
              <a:ea typeface="+mj-ea"/>
            </a:endParaRPr>
          </a:p>
        </p:txBody>
      </p:sp>
    </p:spTree>
    <p:extLst>
      <p:ext uri="{BB962C8B-B14F-4D97-AF65-F5344CB8AC3E}">
        <p14:creationId xmlns:p14="http://schemas.microsoft.com/office/powerpoint/2010/main" val="13863712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381000" y="203579"/>
            <a:ext cx="8471452" cy="6197600"/>
          </a:xfrm>
        </p:spPr>
        <p:txBody>
          <a:bodyPr>
            <a:noAutofit/>
          </a:bodyPr>
          <a:lstStyle/>
          <a:p>
            <a:pPr marL="0" indent="0">
              <a:buNone/>
            </a:pPr>
            <a:r>
              <a:rPr lang="en-US" altLang="zh-TW" sz="6000" b="1" dirty="0">
                <a:latin typeface="+mj-lt"/>
              </a:rPr>
              <a:t>Proverbs 27:5-6</a:t>
            </a:r>
          </a:p>
          <a:p>
            <a:pPr marL="0" indent="0">
              <a:buNone/>
            </a:pPr>
            <a:r>
              <a:rPr lang="en-US" altLang="zh-TW" sz="6000" b="1" dirty="0">
                <a:latin typeface="+mj-lt"/>
              </a:rPr>
              <a:t>Better is open rebuke than hidden love.</a:t>
            </a:r>
          </a:p>
          <a:p>
            <a:pPr marL="0" indent="0">
              <a:buNone/>
            </a:pPr>
            <a:r>
              <a:rPr lang="en-US" altLang="zh-TW" sz="6000" b="1" dirty="0">
                <a:latin typeface="+mj-lt"/>
              </a:rPr>
              <a:t>Wounds from a friend can be trusted, but an enemy multiplies kisses. </a:t>
            </a:r>
            <a:endParaRPr lang="en-US" sz="6000" dirty="0">
              <a:latin typeface="+mj-lt"/>
            </a:endParaRPr>
          </a:p>
        </p:txBody>
      </p:sp>
    </p:spTree>
    <p:extLst>
      <p:ext uri="{BB962C8B-B14F-4D97-AF65-F5344CB8AC3E}">
        <p14:creationId xmlns:p14="http://schemas.microsoft.com/office/powerpoint/2010/main" val="2341483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8662</TotalTime>
  <Words>7852</Words>
  <Application>Microsoft Office PowerPoint</Application>
  <PresentationFormat>On-screen Show (4:3)</PresentationFormat>
  <Paragraphs>909</Paragraphs>
  <Slides>145</Slides>
  <Notes>133</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145</vt:i4>
      </vt:variant>
    </vt:vector>
  </HeadingPairs>
  <TitlesOfParts>
    <vt:vector size="153" baseType="lpstr">
      <vt:lpstr>DFKai-SB</vt:lpstr>
      <vt:lpstr>PMingLiU</vt:lpstr>
      <vt:lpstr>SimHei</vt:lpstr>
      <vt:lpstr>Arial</vt:lpstr>
      <vt:lpstr>Arial Narrow</vt:lpstr>
      <vt:lpstr>Calibri</vt:lpstr>
      <vt:lpstr>Wingdings 2</vt:lpstr>
      <vt:lpstr>Office Theme</vt:lpstr>
      <vt:lpstr>第七福: 使人和睦  7th Beatitude: Be a Peacemaker</vt:lpstr>
      <vt:lpstr>讀經 Scripture  馬太福音 22:37-40 Matthew   22:37-40</vt:lpstr>
      <vt:lpstr>PowerPoint Presentation</vt:lpstr>
      <vt:lpstr>PowerPoint Presentation</vt:lpstr>
      <vt:lpstr>PowerPoint Presentation</vt:lpstr>
      <vt:lpstr>第七福: 使人和睦  7th Beatitude: Be a Peacemaker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4</cp:revision>
  <dcterms:created xsi:type="dcterms:W3CDTF">2019-06-15T19:14:54Z</dcterms:created>
  <dcterms:modified xsi:type="dcterms:W3CDTF">2019-10-27T14:32:51Z</dcterms:modified>
</cp:coreProperties>
</file>